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65" r:id="rId3"/>
    <p:sldId id="257" r:id="rId4"/>
    <p:sldId id="259" r:id="rId5"/>
    <p:sldId id="258" r:id="rId6"/>
    <p:sldId id="264" r:id="rId7"/>
    <p:sldId id="261" r:id="rId8"/>
    <p:sldId id="263" r:id="rId9"/>
    <p:sldId id="260"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Gibson" initials="KG" lastIdx="4" clrIdx="0">
    <p:extLst>
      <p:ext uri="{19B8F6BF-5375-455C-9EA6-DF929625EA0E}">
        <p15:presenceInfo xmlns:p15="http://schemas.microsoft.com/office/powerpoint/2012/main" userId="Kara Gib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915"/>
    <p:restoredTop sz="88022"/>
  </p:normalViewPr>
  <p:slideViewPr>
    <p:cSldViewPr snapToGrid="0" snapToObjects="1">
      <p:cViewPr varScale="1">
        <p:scale>
          <a:sx n="98" d="100"/>
          <a:sy n="98" d="100"/>
        </p:scale>
        <p:origin x="20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ildreddiaz/Downloads/Biomass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ildreddiaz/Downloads/Biomass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ildreddiaz/Downloads/Biomass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0170437556066"/>
          <c:y val="5.7777777777777775E-2"/>
          <c:w val="0.80866859364098487"/>
          <c:h val="0.8480076990376203"/>
        </c:manualLayout>
      </c:layout>
      <c:barChart>
        <c:barDir val="col"/>
        <c:grouping val="clustered"/>
        <c:varyColors val="0"/>
        <c:ser>
          <c:idx val="0"/>
          <c:order val="0"/>
          <c:tx>
            <c:v>Control</c:v>
          </c:tx>
          <c:spPr>
            <a:solidFill>
              <a:srgbClr val="0070C0"/>
            </a:solidFill>
            <a:ln>
              <a:noFill/>
            </a:ln>
            <a:effectLst/>
          </c:spPr>
          <c:invertIfNegative val="0"/>
          <c:errBars>
            <c:errBarType val="both"/>
            <c:errValType val="cust"/>
            <c:noEndCap val="0"/>
            <c:plus>
              <c:numRef>
                <c:f>summary!$S$2:$S$4</c:f>
                <c:numCache>
                  <c:formatCode>General</c:formatCode>
                  <c:ptCount val="3"/>
                  <c:pt idx="0">
                    <c:v>0.52989951248639999</c:v>
                  </c:pt>
                  <c:pt idx="1">
                    <c:v>0.40348119741400001</c:v>
                  </c:pt>
                  <c:pt idx="2">
                    <c:v>0.3319446222222</c:v>
                  </c:pt>
                </c:numCache>
              </c:numRef>
            </c:plus>
            <c:minus>
              <c:numRef>
                <c:f>summary!$S$2:$S$4</c:f>
                <c:numCache>
                  <c:formatCode>General</c:formatCode>
                  <c:ptCount val="3"/>
                  <c:pt idx="0">
                    <c:v>0.52989951248639999</c:v>
                  </c:pt>
                  <c:pt idx="1">
                    <c:v>0.40348119741400001</c:v>
                  </c:pt>
                  <c:pt idx="2">
                    <c:v>0.3319446222222</c:v>
                  </c:pt>
                </c:numCache>
              </c:numRef>
            </c:minus>
            <c:spPr>
              <a:noFill/>
              <a:ln w="9525" cap="flat" cmpd="sng" algn="ctr">
                <a:solidFill>
                  <a:schemeClr val="tx1">
                    <a:lumMod val="65000"/>
                    <a:lumOff val="35000"/>
                  </a:schemeClr>
                </a:solidFill>
                <a:round/>
              </a:ln>
              <a:effectLst/>
            </c:spPr>
          </c:errBars>
          <c:cat>
            <c:strRef>
              <c:f>summary!$A$2:$A$4</c:f>
              <c:strCache>
                <c:ptCount val="3"/>
                <c:pt idx="0">
                  <c:v>Sterile</c:v>
                </c:pt>
                <c:pt idx="1">
                  <c:v>Defaunated</c:v>
                </c:pt>
                <c:pt idx="2">
                  <c:v>Live</c:v>
                </c:pt>
              </c:strCache>
            </c:strRef>
          </c:cat>
          <c:val>
            <c:numRef>
              <c:f>summary!$K$2:$K$4</c:f>
              <c:numCache>
                <c:formatCode>General</c:formatCode>
                <c:ptCount val="3"/>
                <c:pt idx="0">
                  <c:v>3.9116</c:v>
                </c:pt>
                <c:pt idx="1">
                  <c:v>3.5531000000000001</c:v>
                </c:pt>
                <c:pt idx="2">
                  <c:v>3.8529</c:v>
                </c:pt>
              </c:numCache>
            </c:numRef>
          </c:val>
          <c:extLst>
            <c:ext xmlns:c16="http://schemas.microsoft.com/office/drawing/2014/chart" uri="{C3380CC4-5D6E-409C-BE32-E72D297353CC}">
              <c16:uniqueId val="{00000000-3387-F443-BE2D-30947144B475}"/>
            </c:ext>
          </c:extLst>
        </c:ser>
        <c:ser>
          <c:idx val="1"/>
          <c:order val="1"/>
          <c:tx>
            <c:v>Thin and Burn</c:v>
          </c:tx>
          <c:spPr>
            <a:solidFill>
              <a:srgbClr val="FFC000"/>
            </a:solidFill>
            <a:ln>
              <a:noFill/>
            </a:ln>
            <a:effectLst/>
          </c:spPr>
          <c:invertIfNegative val="0"/>
          <c:errBars>
            <c:errBarType val="both"/>
            <c:errValType val="cust"/>
            <c:noEndCap val="0"/>
            <c:plus>
              <c:numRef>
                <c:f>summary!$S$6:$S$8</c:f>
                <c:numCache>
                  <c:formatCode>General</c:formatCode>
                  <c:ptCount val="3"/>
                  <c:pt idx="0">
                    <c:v>0.59441584770260003</c:v>
                  </c:pt>
                  <c:pt idx="1">
                    <c:v>0.3516612258663</c:v>
                  </c:pt>
                  <c:pt idx="2">
                    <c:v>0.42242561606880003</c:v>
                  </c:pt>
                </c:numCache>
              </c:numRef>
            </c:plus>
            <c:minus>
              <c:numRef>
                <c:f>summary!$S$6:$S$8</c:f>
                <c:numCache>
                  <c:formatCode>General</c:formatCode>
                  <c:ptCount val="3"/>
                  <c:pt idx="0">
                    <c:v>0.59441584770260003</c:v>
                  </c:pt>
                  <c:pt idx="1">
                    <c:v>0.3516612258663</c:v>
                  </c:pt>
                  <c:pt idx="2">
                    <c:v>0.42242561606880003</c:v>
                  </c:pt>
                </c:numCache>
              </c:numRef>
            </c:minus>
            <c:spPr>
              <a:noFill/>
              <a:ln w="9525" cap="flat" cmpd="sng" algn="ctr">
                <a:solidFill>
                  <a:schemeClr val="tx1">
                    <a:lumMod val="65000"/>
                    <a:lumOff val="35000"/>
                  </a:schemeClr>
                </a:solidFill>
                <a:round/>
              </a:ln>
              <a:effectLst/>
            </c:spPr>
          </c:errBars>
          <c:val>
            <c:numRef>
              <c:f>summary!$K$6:$K$8</c:f>
              <c:numCache>
                <c:formatCode>General</c:formatCode>
                <c:ptCount val="3"/>
                <c:pt idx="0">
                  <c:v>3.89</c:v>
                </c:pt>
                <c:pt idx="1">
                  <c:v>3.7448000000000001</c:v>
                </c:pt>
                <c:pt idx="2">
                  <c:v>3.4127000000000001</c:v>
                </c:pt>
              </c:numCache>
            </c:numRef>
          </c:val>
          <c:extLst>
            <c:ext xmlns:c16="http://schemas.microsoft.com/office/drawing/2014/chart" uri="{C3380CC4-5D6E-409C-BE32-E72D297353CC}">
              <c16:uniqueId val="{00000001-3387-F443-BE2D-30947144B475}"/>
            </c:ext>
          </c:extLst>
        </c:ser>
        <c:dLbls>
          <c:showLegendKey val="0"/>
          <c:showVal val="0"/>
          <c:showCatName val="0"/>
          <c:showSerName val="0"/>
          <c:showPercent val="0"/>
          <c:showBubbleSize val="0"/>
        </c:dLbls>
        <c:gapWidth val="219"/>
        <c:axId val="1604939856"/>
        <c:axId val="1604943600"/>
      </c:barChart>
      <c:catAx>
        <c:axId val="160493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4943600"/>
        <c:crosses val="autoZero"/>
        <c:auto val="1"/>
        <c:lblAlgn val="ctr"/>
        <c:lblOffset val="100"/>
        <c:noMultiLvlLbl val="0"/>
      </c:catAx>
      <c:valAx>
        <c:axId val="160494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a:t>
                </a:r>
                <a:r>
                  <a:rPr lang="en-US" i="0"/>
                  <a:t>Shoot</a:t>
                </a:r>
                <a:r>
                  <a:rPr lang="en-US" i="0" baseline="0"/>
                  <a:t> </a:t>
                </a:r>
                <a:r>
                  <a:rPr lang="en-US"/>
                  <a:t>Biomass (g)</a:t>
                </a:r>
              </a:p>
            </c:rich>
          </c:tx>
          <c:layout>
            <c:manualLayout>
              <c:xMode val="edge"/>
              <c:yMode val="edge"/>
              <c:x val="3.0555555555555555E-2"/>
              <c:y val="0.1898188247302420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4939856"/>
        <c:crosses val="autoZero"/>
        <c:crossBetween val="between"/>
      </c:valAx>
      <c:spPr>
        <a:noFill/>
        <a:ln>
          <a:noFill/>
        </a:ln>
        <a:effectLst/>
      </c:spPr>
    </c:plotArea>
    <c:legend>
      <c:legendPos val="r"/>
      <c:layout>
        <c:manualLayout>
          <c:xMode val="edge"/>
          <c:yMode val="edge"/>
          <c:x val="0.80979308282667195"/>
          <c:y val="6.9443919510061236E-2"/>
          <c:w val="0.1560368051943393"/>
          <c:h val="0.12195418754473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48527528809219"/>
          <c:y val="4.9217002237136466E-2"/>
          <c:w val="0.81929002792704675"/>
          <c:h val="0.8470246085011186"/>
        </c:manualLayout>
      </c:layout>
      <c:barChart>
        <c:barDir val="col"/>
        <c:grouping val="clustered"/>
        <c:varyColors val="0"/>
        <c:ser>
          <c:idx val="0"/>
          <c:order val="0"/>
          <c:tx>
            <c:v>Control</c:v>
          </c:tx>
          <c:spPr>
            <a:solidFill>
              <a:srgbClr val="0070C0"/>
            </a:solidFill>
            <a:ln>
              <a:noFill/>
            </a:ln>
            <a:effectLst/>
          </c:spPr>
          <c:invertIfNegative val="0"/>
          <c:errBars>
            <c:errBarType val="both"/>
            <c:errValType val="cust"/>
            <c:noEndCap val="0"/>
            <c:plus>
              <c:numRef>
                <c:f>summary!$N$2:$N$4</c:f>
                <c:numCache>
                  <c:formatCode>General</c:formatCode>
                  <c:ptCount val="3"/>
                  <c:pt idx="0">
                    <c:v>0.1071688106671</c:v>
                  </c:pt>
                  <c:pt idx="1">
                    <c:v>0.15865988299709999</c:v>
                  </c:pt>
                  <c:pt idx="2">
                    <c:v>0.14102627413659999</c:v>
                  </c:pt>
                </c:numCache>
              </c:numRef>
            </c:plus>
            <c:minus>
              <c:numRef>
                <c:f>summary!$N$2:$N$4</c:f>
                <c:numCache>
                  <c:formatCode>General</c:formatCode>
                  <c:ptCount val="3"/>
                  <c:pt idx="0">
                    <c:v>0.1071688106671</c:v>
                  </c:pt>
                  <c:pt idx="1">
                    <c:v>0.15865988299709999</c:v>
                  </c:pt>
                  <c:pt idx="2">
                    <c:v>0.14102627413659999</c:v>
                  </c:pt>
                </c:numCache>
              </c:numRef>
            </c:minus>
            <c:spPr>
              <a:noFill/>
              <a:ln w="9525" cap="flat" cmpd="sng" algn="ctr">
                <a:solidFill>
                  <a:schemeClr val="tx1">
                    <a:lumMod val="65000"/>
                    <a:lumOff val="35000"/>
                  </a:schemeClr>
                </a:solidFill>
                <a:round/>
              </a:ln>
              <a:effectLst/>
            </c:spPr>
          </c:errBars>
          <c:cat>
            <c:strRef>
              <c:f>summary!$A$2:$A$4</c:f>
              <c:strCache>
                <c:ptCount val="3"/>
                <c:pt idx="0">
                  <c:v>Sterile</c:v>
                </c:pt>
                <c:pt idx="1">
                  <c:v>Defaunated</c:v>
                </c:pt>
                <c:pt idx="2">
                  <c:v>Live</c:v>
                </c:pt>
              </c:strCache>
            </c:strRef>
          </c:cat>
          <c:val>
            <c:numRef>
              <c:f>summary!$F$2:$F$4</c:f>
              <c:numCache>
                <c:formatCode>General</c:formatCode>
                <c:ptCount val="3"/>
                <c:pt idx="0">
                  <c:v>0.49595784269999998</c:v>
                </c:pt>
                <c:pt idx="1">
                  <c:v>0.78430445319999997</c:v>
                </c:pt>
                <c:pt idx="2">
                  <c:v>0.51883260119999997</c:v>
                </c:pt>
              </c:numCache>
            </c:numRef>
          </c:val>
          <c:extLst>
            <c:ext xmlns:c16="http://schemas.microsoft.com/office/drawing/2014/chart" uri="{C3380CC4-5D6E-409C-BE32-E72D297353CC}">
              <c16:uniqueId val="{00000000-7C03-CB49-BABE-7F94DEBAC962}"/>
            </c:ext>
          </c:extLst>
        </c:ser>
        <c:ser>
          <c:idx val="1"/>
          <c:order val="1"/>
          <c:tx>
            <c:v>Thin and Burn</c:v>
          </c:tx>
          <c:spPr>
            <a:solidFill>
              <a:srgbClr val="FFC000"/>
            </a:solidFill>
            <a:ln>
              <a:noFill/>
            </a:ln>
            <a:effectLst/>
          </c:spPr>
          <c:invertIfNegative val="0"/>
          <c:errBars>
            <c:errBarType val="both"/>
            <c:errValType val="cust"/>
            <c:noEndCap val="0"/>
            <c:plus>
              <c:numRef>
                <c:f>summary!$N$6:$N$8</c:f>
                <c:numCache>
                  <c:formatCode>General</c:formatCode>
                  <c:ptCount val="3"/>
                  <c:pt idx="0">
                    <c:v>0.168977158066</c:v>
                  </c:pt>
                  <c:pt idx="1">
                    <c:v>0.15295856397009999</c:v>
                  </c:pt>
                  <c:pt idx="2">
                    <c:v>0.1060323871233</c:v>
                  </c:pt>
                </c:numCache>
              </c:numRef>
            </c:plus>
            <c:minus>
              <c:numRef>
                <c:f>summary!$N$6:$N$8</c:f>
                <c:numCache>
                  <c:formatCode>General</c:formatCode>
                  <c:ptCount val="3"/>
                  <c:pt idx="0">
                    <c:v>0.168977158066</c:v>
                  </c:pt>
                  <c:pt idx="1">
                    <c:v>0.15295856397009999</c:v>
                  </c:pt>
                  <c:pt idx="2">
                    <c:v>0.1060323871233</c:v>
                  </c:pt>
                </c:numCache>
              </c:numRef>
            </c:minus>
            <c:spPr>
              <a:noFill/>
              <a:ln w="9525" cap="flat" cmpd="sng" algn="ctr">
                <a:solidFill>
                  <a:schemeClr val="tx1">
                    <a:lumMod val="65000"/>
                    <a:lumOff val="35000"/>
                  </a:schemeClr>
                </a:solidFill>
                <a:round/>
              </a:ln>
              <a:effectLst/>
            </c:spPr>
          </c:errBars>
          <c:cat>
            <c:strRef>
              <c:f>summary!$A$2:$A$4</c:f>
              <c:strCache>
                <c:ptCount val="3"/>
                <c:pt idx="0">
                  <c:v>Sterile</c:v>
                </c:pt>
                <c:pt idx="1">
                  <c:v>Defaunated</c:v>
                </c:pt>
                <c:pt idx="2">
                  <c:v>Live</c:v>
                </c:pt>
              </c:strCache>
            </c:strRef>
          </c:cat>
          <c:val>
            <c:numRef>
              <c:f>summary!$F$6:$F$8</c:f>
              <c:numCache>
                <c:formatCode>General</c:formatCode>
                <c:ptCount val="3"/>
                <c:pt idx="0">
                  <c:v>0.74284250919999995</c:v>
                </c:pt>
                <c:pt idx="1">
                  <c:v>0.79764043709999999</c:v>
                </c:pt>
                <c:pt idx="2">
                  <c:v>0.50682749469999999</c:v>
                </c:pt>
              </c:numCache>
            </c:numRef>
          </c:val>
          <c:extLst>
            <c:ext xmlns:c16="http://schemas.microsoft.com/office/drawing/2014/chart" uri="{C3380CC4-5D6E-409C-BE32-E72D297353CC}">
              <c16:uniqueId val="{00000001-7C03-CB49-BABE-7F94DEBAC962}"/>
            </c:ext>
          </c:extLst>
        </c:ser>
        <c:dLbls>
          <c:showLegendKey val="0"/>
          <c:showVal val="0"/>
          <c:showCatName val="0"/>
          <c:showSerName val="0"/>
          <c:showPercent val="0"/>
          <c:showBubbleSize val="0"/>
        </c:dLbls>
        <c:gapWidth val="219"/>
        <c:axId val="1357692816"/>
        <c:axId val="1378479936"/>
      </c:barChart>
      <c:catAx>
        <c:axId val="135769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479936"/>
        <c:crosses val="autoZero"/>
        <c:auto val="1"/>
        <c:lblAlgn val="ctr"/>
        <c:lblOffset val="100"/>
        <c:noMultiLvlLbl val="0"/>
      </c:catAx>
      <c:valAx>
        <c:axId val="1378479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a:t>
                </a:r>
                <a:r>
                  <a:rPr lang="en-US" baseline="0"/>
                  <a:t> </a:t>
                </a:r>
                <a:r>
                  <a:rPr lang="en-US" i="1" baseline="0"/>
                  <a:t>L. argentus </a:t>
                </a:r>
                <a:r>
                  <a:rPr lang="en-US" i="0" baseline="0"/>
                  <a:t>Root Biomass (g)</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692816"/>
        <c:crosses val="autoZero"/>
        <c:crossBetween val="between"/>
      </c:valAx>
      <c:spPr>
        <a:noFill/>
        <a:ln>
          <a:noFill/>
        </a:ln>
        <a:effectLst/>
      </c:spPr>
    </c:plotArea>
    <c:legend>
      <c:legendPos val="r"/>
      <c:layout>
        <c:manualLayout>
          <c:xMode val="edge"/>
          <c:yMode val="edge"/>
          <c:x val="0.68981499591680362"/>
          <c:y val="7.9998943085134486E-2"/>
          <c:w val="0.17541653644126748"/>
          <c:h val="0.1440532685092215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8381452318461"/>
          <c:y val="5.0925925925925923E-2"/>
          <c:w val="0.79359470691163603"/>
          <c:h val="0.8416746864975212"/>
        </c:manualLayout>
      </c:layout>
      <c:barChart>
        <c:barDir val="col"/>
        <c:grouping val="clustered"/>
        <c:varyColors val="0"/>
        <c:ser>
          <c:idx val="0"/>
          <c:order val="0"/>
          <c:tx>
            <c:v>Control</c:v>
          </c:tx>
          <c:spPr>
            <a:solidFill>
              <a:srgbClr val="0070C0"/>
            </a:solidFill>
            <a:ln>
              <a:noFill/>
            </a:ln>
            <a:effectLst/>
          </c:spPr>
          <c:invertIfNegative val="0"/>
          <c:errBars>
            <c:errBarType val="both"/>
            <c:errValType val="cust"/>
            <c:noEndCap val="0"/>
            <c:plus>
              <c:numRef>
                <c:f>summary!$Q$2:$Q$4</c:f>
                <c:numCache>
                  <c:formatCode>General</c:formatCode>
                  <c:ptCount val="3"/>
                  <c:pt idx="0">
                    <c:v>0.54598942294539998</c:v>
                  </c:pt>
                  <c:pt idx="1">
                    <c:v>0.2012942643882</c:v>
                  </c:pt>
                  <c:pt idx="2">
                    <c:v>0.2177340392379</c:v>
                  </c:pt>
                </c:numCache>
              </c:numRef>
            </c:plus>
            <c:minus>
              <c:numRef>
                <c:f>summary!$Q$2:$Q$4</c:f>
                <c:numCache>
                  <c:formatCode>General</c:formatCode>
                  <c:ptCount val="3"/>
                  <c:pt idx="0">
                    <c:v>0.54598942294539998</c:v>
                  </c:pt>
                  <c:pt idx="1">
                    <c:v>0.2012942643882</c:v>
                  </c:pt>
                  <c:pt idx="2">
                    <c:v>0.2177340392379</c:v>
                  </c:pt>
                </c:numCache>
              </c:numRef>
            </c:minus>
            <c:spPr>
              <a:noFill/>
              <a:ln w="9525" cap="flat" cmpd="sng" algn="ctr">
                <a:solidFill>
                  <a:schemeClr val="tx1">
                    <a:lumMod val="65000"/>
                    <a:lumOff val="35000"/>
                  </a:schemeClr>
                </a:solidFill>
                <a:round/>
              </a:ln>
              <a:effectLst/>
            </c:spPr>
          </c:errBars>
          <c:cat>
            <c:strRef>
              <c:f>summary!$A$2:$A$4</c:f>
              <c:strCache>
                <c:ptCount val="3"/>
                <c:pt idx="0">
                  <c:v>Sterile</c:v>
                </c:pt>
                <c:pt idx="1">
                  <c:v>Defaunated</c:v>
                </c:pt>
                <c:pt idx="2">
                  <c:v>Live</c:v>
                </c:pt>
              </c:strCache>
            </c:strRef>
          </c:cat>
          <c:val>
            <c:numRef>
              <c:f>summary!$I$2:$I$4</c:f>
              <c:numCache>
                <c:formatCode>General</c:formatCode>
                <c:ptCount val="3"/>
                <c:pt idx="0">
                  <c:v>2.2632812755999998</c:v>
                </c:pt>
                <c:pt idx="1">
                  <c:v>1.5040059104000001</c:v>
                </c:pt>
                <c:pt idx="2">
                  <c:v>1.4262129996999999</c:v>
                </c:pt>
              </c:numCache>
            </c:numRef>
          </c:val>
          <c:extLst>
            <c:ext xmlns:c16="http://schemas.microsoft.com/office/drawing/2014/chart" uri="{C3380CC4-5D6E-409C-BE32-E72D297353CC}">
              <c16:uniqueId val="{00000000-BB42-794D-A062-F7028E4CECE3}"/>
            </c:ext>
          </c:extLst>
        </c:ser>
        <c:ser>
          <c:idx val="1"/>
          <c:order val="1"/>
          <c:tx>
            <c:v>Thin and Burn</c:v>
          </c:tx>
          <c:spPr>
            <a:solidFill>
              <a:srgbClr val="FFC000"/>
            </a:solidFill>
            <a:ln>
              <a:noFill/>
            </a:ln>
            <a:effectLst/>
          </c:spPr>
          <c:invertIfNegative val="0"/>
          <c:errBars>
            <c:errBarType val="both"/>
            <c:errValType val="cust"/>
            <c:noEndCap val="0"/>
            <c:plus>
              <c:numRef>
                <c:f>summary!$Q$6:$Q$8</c:f>
                <c:numCache>
                  <c:formatCode>General</c:formatCode>
                  <c:ptCount val="3"/>
                  <c:pt idx="0">
                    <c:v>0.17969785655289999</c:v>
                  </c:pt>
                  <c:pt idx="1">
                    <c:v>3.2517033816433001</c:v>
                  </c:pt>
                  <c:pt idx="2">
                    <c:v>0.5555611668796</c:v>
                  </c:pt>
                </c:numCache>
              </c:numRef>
            </c:plus>
            <c:minus>
              <c:numRef>
                <c:f>summary!$Q$6:$Q$8</c:f>
                <c:numCache>
                  <c:formatCode>General</c:formatCode>
                  <c:ptCount val="3"/>
                  <c:pt idx="0">
                    <c:v>0.17969785655289999</c:v>
                  </c:pt>
                  <c:pt idx="1">
                    <c:v>3.2517033816433001</c:v>
                  </c:pt>
                  <c:pt idx="2">
                    <c:v>0.5555611668796</c:v>
                  </c:pt>
                </c:numCache>
              </c:numRef>
            </c:minus>
            <c:spPr>
              <a:noFill/>
              <a:ln w="9525" cap="flat" cmpd="sng" algn="ctr">
                <a:solidFill>
                  <a:schemeClr val="tx1">
                    <a:lumMod val="65000"/>
                    <a:lumOff val="35000"/>
                  </a:schemeClr>
                </a:solidFill>
                <a:round/>
              </a:ln>
              <a:effectLst/>
            </c:spPr>
          </c:errBars>
          <c:val>
            <c:numRef>
              <c:f>summary!$I$6:$I$8</c:f>
              <c:numCache>
                <c:formatCode>General</c:formatCode>
                <c:ptCount val="3"/>
                <c:pt idx="0">
                  <c:v>1.8452892884000001</c:v>
                </c:pt>
                <c:pt idx="1">
                  <c:v>4.9455404823332998</c:v>
                </c:pt>
                <c:pt idx="2">
                  <c:v>2.0491299317</c:v>
                </c:pt>
              </c:numCache>
            </c:numRef>
          </c:val>
          <c:extLst>
            <c:ext xmlns:c16="http://schemas.microsoft.com/office/drawing/2014/chart" uri="{C3380CC4-5D6E-409C-BE32-E72D297353CC}">
              <c16:uniqueId val="{00000001-BB42-794D-A062-F7028E4CECE3}"/>
            </c:ext>
          </c:extLst>
        </c:ser>
        <c:dLbls>
          <c:showLegendKey val="0"/>
          <c:showVal val="0"/>
          <c:showCatName val="0"/>
          <c:showSerName val="0"/>
          <c:showPercent val="0"/>
          <c:showBubbleSize val="0"/>
        </c:dLbls>
        <c:gapWidth val="219"/>
        <c:axId val="1604939856"/>
        <c:axId val="1604943600"/>
      </c:barChart>
      <c:catAx>
        <c:axId val="160493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4943600"/>
        <c:crosses val="autoZero"/>
        <c:auto val="1"/>
        <c:lblAlgn val="ctr"/>
        <c:lblOffset val="100"/>
        <c:noMultiLvlLbl val="0"/>
      </c:catAx>
      <c:valAx>
        <c:axId val="1604943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a:t>
                </a:r>
                <a:r>
                  <a:rPr lang="en-US" i="1"/>
                  <a:t>F.</a:t>
                </a:r>
                <a:r>
                  <a:rPr lang="en-US" i="1" baseline="0"/>
                  <a:t> arizonica </a:t>
                </a:r>
                <a:r>
                  <a:rPr lang="en-US" i="0" baseline="0"/>
                  <a:t>Root </a:t>
                </a:r>
                <a:r>
                  <a:rPr lang="en-US" i="0"/>
                  <a:t>Biomass (</a:t>
                </a:r>
                <a:r>
                  <a:rPr lang="en-US"/>
                  <a:t>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4939856"/>
        <c:crosses val="autoZero"/>
        <c:crossBetween val="between"/>
      </c:valAx>
      <c:spPr>
        <a:noFill/>
        <a:ln>
          <a:noFill/>
        </a:ln>
        <a:effectLst/>
      </c:spPr>
    </c:plotArea>
    <c:legend>
      <c:legendPos val="r"/>
      <c:layout>
        <c:manualLayout>
          <c:xMode val="edge"/>
          <c:yMode val="edge"/>
          <c:x val="0.63648360410644866"/>
          <c:y val="7.1318985126859136E-2"/>
          <c:w val="0.16994239011262832"/>
          <c:h val="0.149957655293088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CD627-8708-794E-A1A9-4F0892C606F4}" type="datetimeFigureOut">
              <a:rPr lang="en-US" smtClean="0"/>
              <a:t>3/31/19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E3511-F743-4746-BDB4-D1AAE3D00FDF}" type="slidenum">
              <a:rPr lang="en-US" smtClean="0"/>
              <a:t>‹#›</a:t>
            </a:fld>
            <a:endParaRPr lang="en-US"/>
          </a:p>
        </p:txBody>
      </p:sp>
    </p:spTree>
    <p:extLst>
      <p:ext uri="{BB962C8B-B14F-4D97-AF65-F5344CB8AC3E}">
        <p14:creationId xmlns:p14="http://schemas.microsoft.com/office/powerpoint/2010/main" val="268280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Mycorrhizae- symbionts plant feed fungi fixed carbon and in turn they give the plant limited nutrients</a:t>
            </a:r>
          </a:p>
          <a:p>
            <a:r>
              <a:rPr lang="en-US" dirty="0"/>
              <a:t>Microarthropods help disperse fungal propagules through fecal route </a:t>
            </a:r>
          </a:p>
          <a:p>
            <a:endParaRPr lang="en-US" dirty="0"/>
          </a:p>
        </p:txBody>
      </p:sp>
      <p:sp>
        <p:nvSpPr>
          <p:cNvPr id="4" name="Slide Number Placeholder 3"/>
          <p:cNvSpPr>
            <a:spLocks noGrp="1"/>
          </p:cNvSpPr>
          <p:nvPr>
            <p:ph type="sldNum" sz="quarter" idx="5"/>
          </p:nvPr>
        </p:nvSpPr>
        <p:spPr/>
        <p:txBody>
          <a:bodyPr/>
          <a:lstStyle/>
          <a:p>
            <a:fld id="{11FE3511-F743-4746-BDB4-D1AAE3D00FDF}" type="slidenum">
              <a:rPr lang="en-US" smtClean="0"/>
              <a:t>3</a:t>
            </a:fld>
            <a:endParaRPr lang="en-US"/>
          </a:p>
        </p:txBody>
      </p:sp>
    </p:spTree>
    <p:extLst>
      <p:ext uri="{BB962C8B-B14F-4D97-AF65-F5344CB8AC3E}">
        <p14:creationId xmlns:p14="http://schemas.microsoft.com/office/powerpoint/2010/main" val="205352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 more open canopy leading smaller plants to grow which are mostly AM host</a:t>
            </a:r>
          </a:p>
          <a:p>
            <a:r>
              <a:rPr lang="en-US" dirty="0"/>
              <a:t>Lose litter layer dominate food source</a:t>
            </a:r>
          </a:p>
        </p:txBody>
      </p:sp>
      <p:sp>
        <p:nvSpPr>
          <p:cNvPr id="4" name="Slide Number Placeholder 3"/>
          <p:cNvSpPr>
            <a:spLocks noGrp="1"/>
          </p:cNvSpPr>
          <p:nvPr>
            <p:ph type="sldNum" sz="quarter" idx="5"/>
          </p:nvPr>
        </p:nvSpPr>
        <p:spPr/>
        <p:txBody>
          <a:bodyPr/>
          <a:lstStyle/>
          <a:p>
            <a:fld id="{11FE3511-F743-4746-BDB4-D1AAE3D00FDF}" type="slidenum">
              <a:rPr lang="en-US" smtClean="0"/>
              <a:t>4</a:t>
            </a:fld>
            <a:endParaRPr lang="en-US"/>
          </a:p>
        </p:txBody>
      </p:sp>
    </p:spTree>
    <p:extLst>
      <p:ext uri="{BB962C8B-B14F-4D97-AF65-F5344CB8AC3E}">
        <p14:creationId xmlns:p14="http://schemas.microsoft.com/office/powerpoint/2010/main" val="45163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plants were given 5 months in the soil inoculum </a:t>
            </a:r>
          </a:p>
          <a:p>
            <a:endParaRPr lang="en-US" dirty="0"/>
          </a:p>
        </p:txBody>
      </p:sp>
      <p:sp>
        <p:nvSpPr>
          <p:cNvPr id="4" name="Slide Number Placeholder 3"/>
          <p:cNvSpPr>
            <a:spLocks noGrp="1"/>
          </p:cNvSpPr>
          <p:nvPr>
            <p:ph type="sldNum" sz="quarter" idx="5"/>
          </p:nvPr>
        </p:nvSpPr>
        <p:spPr/>
        <p:txBody>
          <a:bodyPr/>
          <a:lstStyle/>
          <a:p>
            <a:fld id="{11FE3511-F743-4746-BDB4-D1AAE3D00FDF}" type="slidenum">
              <a:rPr lang="en-US" smtClean="0"/>
              <a:t>5</a:t>
            </a:fld>
            <a:endParaRPr lang="en-US"/>
          </a:p>
        </p:txBody>
      </p:sp>
    </p:spTree>
    <p:extLst>
      <p:ext uri="{BB962C8B-B14F-4D97-AF65-F5344CB8AC3E}">
        <p14:creationId xmlns:p14="http://schemas.microsoft.com/office/powerpoint/2010/main" val="211440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Ponderosa pine no root biomass cause have to do mycorrhizal colonization first</a:t>
            </a:r>
          </a:p>
        </p:txBody>
      </p:sp>
      <p:sp>
        <p:nvSpPr>
          <p:cNvPr id="4" name="Slide Number Placeholder 3"/>
          <p:cNvSpPr>
            <a:spLocks noGrp="1"/>
          </p:cNvSpPr>
          <p:nvPr>
            <p:ph type="sldNum" sz="quarter" idx="5"/>
          </p:nvPr>
        </p:nvSpPr>
        <p:spPr/>
        <p:txBody>
          <a:bodyPr/>
          <a:lstStyle/>
          <a:p>
            <a:fld id="{11FE3511-F743-4746-BDB4-D1AAE3D00FDF}" type="slidenum">
              <a:rPr lang="en-US" smtClean="0"/>
              <a:t>7</a:t>
            </a:fld>
            <a:endParaRPr lang="en-US"/>
          </a:p>
        </p:txBody>
      </p:sp>
    </p:spTree>
    <p:extLst>
      <p:ext uri="{BB962C8B-B14F-4D97-AF65-F5344CB8AC3E}">
        <p14:creationId xmlns:p14="http://schemas.microsoft.com/office/powerpoint/2010/main" val="174639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conclusion to date are positive from the perspective of a land manger …but there are some caveats:</a:t>
            </a:r>
          </a:p>
        </p:txBody>
      </p:sp>
      <p:sp>
        <p:nvSpPr>
          <p:cNvPr id="4" name="Slide Number Placeholder 3"/>
          <p:cNvSpPr>
            <a:spLocks noGrp="1"/>
          </p:cNvSpPr>
          <p:nvPr>
            <p:ph type="sldNum" sz="quarter" idx="5"/>
          </p:nvPr>
        </p:nvSpPr>
        <p:spPr/>
        <p:txBody>
          <a:bodyPr/>
          <a:lstStyle/>
          <a:p>
            <a:fld id="{11FE3511-F743-4746-BDB4-D1AAE3D00FDF}" type="slidenum">
              <a:rPr lang="en-US" smtClean="0"/>
              <a:t>8</a:t>
            </a:fld>
            <a:endParaRPr lang="en-US"/>
          </a:p>
        </p:txBody>
      </p:sp>
    </p:spTree>
    <p:extLst>
      <p:ext uri="{BB962C8B-B14F-4D97-AF65-F5344CB8AC3E}">
        <p14:creationId xmlns:p14="http://schemas.microsoft.com/office/powerpoint/2010/main" val="2901838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3/31/19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3/31/19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3/31/19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3/31/19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3/31/19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3/31/19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3/31/19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3/31/19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hyperlink" Target="https://wildfiretoday.com/tag/las-conchas-fi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soilquality.org.au/factsheets/arbuscular-mycorrhizas-s-a" TargetMode="External"/><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10.tiff"/><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kobi5.com/news/senator-deboer-offers-solutions-to-our-smoky-skies-60930/" TargetMode="External"/><Relationship Id="rId5" Type="http://schemas.openxmlformats.org/officeDocument/2006/relationships/hyperlink" Target="https://www.wildlandnw.net/dry-forests-ii" TargetMode="External"/><Relationship Id="rId4" Type="http://schemas.openxmlformats.org/officeDocument/2006/relationships/image" Target="../media/image11.tiff"/><Relationship Id="rId9"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A917-625E-554F-BE65-E50137DDA25A}"/>
              </a:ext>
            </a:extLst>
          </p:cNvPr>
          <p:cNvSpPr>
            <a:spLocks noGrp="1"/>
          </p:cNvSpPr>
          <p:nvPr>
            <p:ph type="ctrTitle"/>
          </p:nvPr>
        </p:nvSpPr>
        <p:spPr>
          <a:xfrm>
            <a:off x="1316158" y="1693001"/>
            <a:ext cx="9609763" cy="2098226"/>
          </a:xfrm>
        </p:spPr>
        <p:txBody>
          <a:bodyPr/>
          <a:lstStyle/>
          <a:p>
            <a:r>
              <a:rPr lang="en-US" sz="3600" dirty="0"/>
              <a:t>The Effects of Forest Management Practices on Feedbacks between Plants and Soil Organisms </a:t>
            </a:r>
          </a:p>
        </p:txBody>
      </p:sp>
      <p:sp>
        <p:nvSpPr>
          <p:cNvPr id="3" name="Subtitle 2">
            <a:extLst>
              <a:ext uri="{FF2B5EF4-FFF2-40B4-BE49-F238E27FC236}">
                <a16:creationId xmlns:a16="http://schemas.microsoft.com/office/drawing/2014/main" id="{463669CD-109C-154C-91C5-96E9B6CBD805}"/>
              </a:ext>
            </a:extLst>
          </p:cNvPr>
          <p:cNvSpPr>
            <a:spLocks noGrp="1"/>
          </p:cNvSpPr>
          <p:nvPr>
            <p:ph type="subTitle" idx="1"/>
          </p:nvPr>
        </p:nvSpPr>
        <p:spPr>
          <a:xfrm>
            <a:off x="2680163" y="4136923"/>
            <a:ext cx="6831673" cy="1086237"/>
          </a:xfrm>
        </p:spPr>
        <p:txBody>
          <a:bodyPr>
            <a:normAutofit fontScale="92500" lnSpcReduction="10000"/>
          </a:bodyPr>
          <a:lstStyle/>
          <a:p>
            <a:r>
              <a:rPr lang="en-US" dirty="0"/>
              <a:t>Northern Arizona University</a:t>
            </a:r>
          </a:p>
          <a:p>
            <a:r>
              <a:rPr lang="en-US" dirty="0"/>
              <a:t>Mildred Diaz</a:t>
            </a:r>
          </a:p>
          <a:p>
            <a:r>
              <a:rPr lang="en-US" dirty="0"/>
              <a:t>Anita Antoninka and Kara Gibson</a:t>
            </a:r>
          </a:p>
        </p:txBody>
      </p:sp>
      <p:pic>
        <p:nvPicPr>
          <p:cNvPr id="5" name="Picture 4" descr="A close up of a sign&#10;&#10;Description automatically generated">
            <a:extLst>
              <a:ext uri="{FF2B5EF4-FFF2-40B4-BE49-F238E27FC236}">
                <a16:creationId xmlns:a16="http://schemas.microsoft.com/office/drawing/2014/main" id="{24BC3417-99C5-6E4B-B13A-A1924FD48359}"/>
              </a:ext>
            </a:extLst>
          </p:cNvPr>
          <p:cNvPicPr>
            <a:picLocks noChangeAspect="1"/>
          </p:cNvPicPr>
          <p:nvPr/>
        </p:nvPicPr>
        <p:blipFill>
          <a:blip r:embed="rId2"/>
          <a:stretch>
            <a:fillRect/>
          </a:stretch>
        </p:blipFill>
        <p:spPr>
          <a:xfrm>
            <a:off x="5754327" y="413044"/>
            <a:ext cx="2038104" cy="1440260"/>
          </a:xfrm>
          <a:prstGeom prst="rect">
            <a:avLst/>
          </a:prstGeom>
        </p:spPr>
      </p:pic>
      <p:pic>
        <p:nvPicPr>
          <p:cNvPr id="7" name="Picture 6" descr="A close up of a sign&#10;&#10;Description automatically generated">
            <a:extLst>
              <a:ext uri="{FF2B5EF4-FFF2-40B4-BE49-F238E27FC236}">
                <a16:creationId xmlns:a16="http://schemas.microsoft.com/office/drawing/2014/main" id="{E2D4AA0D-3EF8-9442-9D08-33E17FCFE6FE}"/>
              </a:ext>
            </a:extLst>
          </p:cNvPr>
          <p:cNvPicPr>
            <a:picLocks noChangeAspect="1"/>
          </p:cNvPicPr>
          <p:nvPr/>
        </p:nvPicPr>
        <p:blipFill>
          <a:blip r:embed="rId3"/>
          <a:stretch>
            <a:fillRect/>
          </a:stretch>
        </p:blipFill>
        <p:spPr>
          <a:xfrm>
            <a:off x="8706259" y="288830"/>
            <a:ext cx="2038104" cy="1647569"/>
          </a:xfrm>
          <a:prstGeom prst="rect">
            <a:avLst/>
          </a:prstGeom>
        </p:spPr>
      </p:pic>
      <p:pic>
        <p:nvPicPr>
          <p:cNvPr id="9" name="Picture 8" descr="A close up of a logo&#10;&#10;Description automatically generated">
            <a:extLst>
              <a:ext uri="{FF2B5EF4-FFF2-40B4-BE49-F238E27FC236}">
                <a16:creationId xmlns:a16="http://schemas.microsoft.com/office/drawing/2014/main" id="{BEFE4A17-6CBB-0D41-9D17-EA3AC6DD4D34}"/>
              </a:ext>
            </a:extLst>
          </p:cNvPr>
          <p:cNvPicPr>
            <a:picLocks noChangeAspect="1"/>
          </p:cNvPicPr>
          <p:nvPr/>
        </p:nvPicPr>
        <p:blipFill>
          <a:blip r:embed="rId4"/>
          <a:stretch>
            <a:fillRect/>
          </a:stretch>
        </p:blipFill>
        <p:spPr>
          <a:xfrm>
            <a:off x="1239489" y="4572001"/>
            <a:ext cx="1440674" cy="1931116"/>
          </a:xfrm>
          <a:prstGeom prst="rect">
            <a:avLst/>
          </a:prstGeom>
        </p:spPr>
      </p:pic>
      <p:pic>
        <p:nvPicPr>
          <p:cNvPr id="4" name="Picture 3">
            <a:extLst>
              <a:ext uri="{FF2B5EF4-FFF2-40B4-BE49-F238E27FC236}">
                <a16:creationId xmlns:a16="http://schemas.microsoft.com/office/drawing/2014/main" id="{8549045A-C0BB-C04A-8A39-212BA80B855A}"/>
              </a:ext>
            </a:extLst>
          </p:cNvPr>
          <p:cNvPicPr>
            <a:picLocks noChangeAspect="1"/>
          </p:cNvPicPr>
          <p:nvPr/>
        </p:nvPicPr>
        <p:blipFill>
          <a:blip r:embed="rId5"/>
          <a:stretch>
            <a:fillRect/>
          </a:stretch>
        </p:blipFill>
        <p:spPr>
          <a:xfrm>
            <a:off x="2011171" y="4426137"/>
            <a:ext cx="2924852" cy="2345400"/>
          </a:xfrm>
          <a:prstGeom prst="rect">
            <a:avLst/>
          </a:prstGeom>
        </p:spPr>
      </p:pic>
    </p:spTree>
    <p:extLst>
      <p:ext uri="{BB962C8B-B14F-4D97-AF65-F5344CB8AC3E}">
        <p14:creationId xmlns:p14="http://schemas.microsoft.com/office/powerpoint/2010/main" val="280979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61A6AA-9AD1-B64A-A73F-6E0CCFC7234B}"/>
              </a:ext>
            </a:extLst>
          </p:cNvPr>
          <p:cNvSpPr>
            <a:spLocks noGrp="1"/>
          </p:cNvSpPr>
          <p:nvPr>
            <p:ph type="title"/>
          </p:nvPr>
        </p:nvSpPr>
        <p:spPr>
          <a:xfrm>
            <a:off x="784743" y="685800"/>
            <a:ext cx="5793475" cy="1485900"/>
          </a:xfrm>
        </p:spPr>
        <p:txBody>
          <a:bodyPr>
            <a:normAutofit/>
          </a:bodyPr>
          <a:lstStyle/>
          <a:p>
            <a:r>
              <a:rPr lang="en-US" dirty="0"/>
              <a:t>The Current Problem</a:t>
            </a:r>
          </a:p>
        </p:txBody>
      </p:sp>
      <p:sp>
        <p:nvSpPr>
          <p:cNvPr id="3" name="Content Placeholder 2">
            <a:extLst>
              <a:ext uri="{FF2B5EF4-FFF2-40B4-BE49-F238E27FC236}">
                <a16:creationId xmlns:a16="http://schemas.microsoft.com/office/drawing/2014/main" id="{7F0CC853-9DEB-EE4D-BDBA-E144DFD60D6E}"/>
              </a:ext>
            </a:extLst>
          </p:cNvPr>
          <p:cNvSpPr>
            <a:spLocks noGrp="1"/>
          </p:cNvSpPr>
          <p:nvPr>
            <p:ph idx="1"/>
          </p:nvPr>
        </p:nvSpPr>
        <p:spPr>
          <a:xfrm>
            <a:off x="784743" y="2007704"/>
            <a:ext cx="5793475" cy="3581400"/>
          </a:xfrm>
        </p:spPr>
        <p:txBody>
          <a:bodyPr>
            <a:normAutofit/>
          </a:bodyPr>
          <a:lstStyle/>
          <a:p>
            <a:r>
              <a:rPr lang="en-US" dirty="0"/>
              <a:t>Catastrophic fires in the southwest occurring because of close proximity and heavy accumulation of fire fuels (litter) that can help spread a canopy fire</a:t>
            </a:r>
          </a:p>
          <a:p>
            <a:pPr lvl="1"/>
            <a:r>
              <a:rPr lang="en-US" dirty="0"/>
              <a:t>EX: Las </a:t>
            </a:r>
            <a:r>
              <a:rPr lang="en-US" dirty="0" err="1"/>
              <a:t>Conchas</a:t>
            </a:r>
            <a:r>
              <a:rPr lang="en-US" dirty="0"/>
              <a:t> Fire </a:t>
            </a:r>
          </a:p>
          <a:p>
            <a:r>
              <a:rPr lang="en-US" dirty="0"/>
              <a:t> To help reduce the occurrence of these fires forest managers use thinning and burning treatments</a:t>
            </a:r>
          </a:p>
        </p:txBody>
      </p:sp>
      <p:sp>
        <p:nvSpPr>
          <p:cNvPr id="12" name="Rectangle 11">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A931020A-3598-BB4C-A6D2-919A39EF879A}"/>
              </a:ext>
            </a:extLst>
          </p:cNvPr>
          <p:cNvPicPr>
            <a:picLocks noChangeAspect="1"/>
          </p:cNvPicPr>
          <p:nvPr/>
        </p:nvPicPr>
        <p:blipFill rotWithShape="1">
          <a:blip r:embed="rId2"/>
          <a:srcRect r="-3" b="166"/>
          <a:stretch/>
        </p:blipFill>
        <p:spPr>
          <a:xfrm>
            <a:off x="7612260" y="10"/>
            <a:ext cx="4579739" cy="3428990"/>
          </a:xfrm>
          <a:prstGeom prst="rect">
            <a:avLst/>
          </a:prstGeom>
        </p:spPr>
      </p:pic>
      <p:pic>
        <p:nvPicPr>
          <p:cNvPr id="4" name="Picture 3">
            <a:extLst>
              <a:ext uri="{FF2B5EF4-FFF2-40B4-BE49-F238E27FC236}">
                <a16:creationId xmlns:a16="http://schemas.microsoft.com/office/drawing/2014/main" id="{96B7CC12-07A2-EB4E-BA0E-FBA913D7ED56}"/>
              </a:ext>
            </a:extLst>
          </p:cNvPr>
          <p:cNvPicPr>
            <a:picLocks noChangeAspect="1"/>
          </p:cNvPicPr>
          <p:nvPr/>
        </p:nvPicPr>
        <p:blipFill rotWithShape="1">
          <a:blip r:embed="rId3"/>
          <a:srcRect r="20197" b="-2"/>
          <a:stretch/>
        </p:blipFill>
        <p:spPr>
          <a:xfrm>
            <a:off x="7612260" y="3438457"/>
            <a:ext cx="4579739" cy="3429000"/>
          </a:xfrm>
          <a:prstGeom prst="rect">
            <a:avLst/>
          </a:prstGeom>
        </p:spPr>
      </p:pic>
      <p:sp>
        <p:nvSpPr>
          <p:cNvPr id="6" name="TextBox 5">
            <a:extLst>
              <a:ext uri="{FF2B5EF4-FFF2-40B4-BE49-F238E27FC236}">
                <a16:creationId xmlns:a16="http://schemas.microsoft.com/office/drawing/2014/main" id="{A33FEC13-F6FF-B14B-8C04-6B8389850C72}"/>
              </a:ext>
            </a:extLst>
          </p:cNvPr>
          <p:cNvSpPr txBox="1"/>
          <p:nvPr/>
        </p:nvSpPr>
        <p:spPr>
          <a:xfrm>
            <a:off x="7612260" y="6550213"/>
            <a:ext cx="4956313" cy="307777"/>
          </a:xfrm>
          <a:prstGeom prst="rect">
            <a:avLst/>
          </a:prstGeom>
          <a:noFill/>
        </p:spPr>
        <p:txBody>
          <a:bodyPr wrap="square" rtlCol="0">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https://wildfiretoday.com/tag/las-conchas-fire/</a:t>
            </a:r>
            <a:r>
              <a:rPr lang="en-US" sz="1400" dirty="0">
                <a:solidFill>
                  <a:schemeClr val="bg1"/>
                </a:solidFill>
              </a:rPr>
              <a:t> </a:t>
            </a:r>
          </a:p>
        </p:txBody>
      </p:sp>
    </p:spTree>
    <p:extLst>
      <p:ext uri="{BB962C8B-B14F-4D97-AF65-F5344CB8AC3E}">
        <p14:creationId xmlns:p14="http://schemas.microsoft.com/office/powerpoint/2010/main" val="167809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FF9B-30BF-3840-8B49-E04D67D31DB5}"/>
              </a:ext>
            </a:extLst>
          </p:cNvPr>
          <p:cNvSpPr>
            <a:spLocks noGrp="1"/>
          </p:cNvSpPr>
          <p:nvPr>
            <p:ph type="title"/>
          </p:nvPr>
        </p:nvSpPr>
        <p:spPr>
          <a:xfrm>
            <a:off x="1390650" y="685800"/>
            <a:ext cx="6176775" cy="1485900"/>
          </a:xfrm>
        </p:spPr>
        <p:txBody>
          <a:bodyPr>
            <a:normAutofit/>
          </a:bodyPr>
          <a:lstStyle/>
          <a:p>
            <a:r>
              <a:rPr lang="en-US" dirty="0"/>
              <a:t>Purpose of the Study</a:t>
            </a:r>
          </a:p>
        </p:txBody>
      </p:sp>
      <p:pic>
        <p:nvPicPr>
          <p:cNvPr id="5" name="Picture 4">
            <a:extLst>
              <a:ext uri="{FF2B5EF4-FFF2-40B4-BE49-F238E27FC236}">
                <a16:creationId xmlns:a16="http://schemas.microsoft.com/office/drawing/2014/main" id="{E3640DD5-1324-BC46-AAE9-FDE65BE574AF}"/>
              </a:ext>
            </a:extLst>
          </p:cNvPr>
          <p:cNvPicPr>
            <a:picLocks noChangeAspect="1"/>
          </p:cNvPicPr>
          <p:nvPr/>
        </p:nvPicPr>
        <p:blipFill rotWithShape="1">
          <a:blip r:embed="rId3"/>
          <a:srcRect t="3895" r="-4" b="10832"/>
          <a:stretch/>
        </p:blipFill>
        <p:spPr>
          <a:xfrm>
            <a:off x="4465168" y="3722456"/>
            <a:ext cx="3821072" cy="2029688"/>
          </a:xfrm>
          <a:prstGeom prst="rect">
            <a:avLst/>
          </a:prstGeom>
        </p:spPr>
      </p:pic>
      <p:sp>
        <p:nvSpPr>
          <p:cNvPr id="3" name="Content Placeholder 2">
            <a:extLst>
              <a:ext uri="{FF2B5EF4-FFF2-40B4-BE49-F238E27FC236}">
                <a16:creationId xmlns:a16="http://schemas.microsoft.com/office/drawing/2014/main" id="{6F15DFAF-71B6-9F47-A3D8-C60C3697B84C}"/>
              </a:ext>
            </a:extLst>
          </p:cNvPr>
          <p:cNvSpPr>
            <a:spLocks noGrp="1"/>
          </p:cNvSpPr>
          <p:nvPr>
            <p:ph idx="1"/>
          </p:nvPr>
        </p:nvSpPr>
        <p:spPr>
          <a:xfrm>
            <a:off x="1390649" y="1466491"/>
            <a:ext cx="10220506" cy="2560469"/>
          </a:xfrm>
        </p:spPr>
        <p:txBody>
          <a:bodyPr>
            <a:normAutofit/>
          </a:bodyPr>
          <a:lstStyle/>
          <a:p>
            <a:r>
              <a:rPr lang="en-US" sz="1800" dirty="0"/>
              <a:t>Forests in the Southwest are commonly treated with thinning and controlled burns to help restore their health </a:t>
            </a:r>
          </a:p>
          <a:p>
            <a:r>
              <a:rPr lang="en-US" sz="1800" dirty="0"/>
              <a:t>Little work has looked at how these practices impact the soil biota </a:t>
            </a:r>
          </a:p>
          <a:p>
            <a:r>
              <a:rPr lang="en-US" sz="1800" dirty="0"/>
              <a:t>Our study will test the effects of thinning and burning on the abundance of EM and AM mycorrhizal fungi and soil microarthropods, as well as how these organisms interact to affect host plants.</a:t>
            </a:r>
          </a:p>
          <a:p>
            <a:pPr marL="0" indent="0">
              <a:buNone/>
            </a:pPr>
            <a:endParaRPr lang="en-US" sz="1400" dirty="0"/>
          </a:p>
        </p:txBody>
      </p:sp>
      <p:pic>
        <p:nvPicPr>
          <p:cNvPr id="6" name="Picture 5" descr="A picture containing plate, cake, animal, indoor&#10;&#10;Description automatically generated">
            <a:extLst>
              <a:ext uri="{FF2B5EF4-FFF2-40B4-BE49-F238E27FC236}">
                <a16:creationId xmlns:a16="http://schemas.microsoft.com/office/drawing/2014/main" id="{67EA99F6-F4E9-5A4A-AEC3-139C4F096D86}"/>
              </a:ext>
            </a:extLst>
          </p:cNvPr>
          <p:cNvPicPr>
            <a:picLocks noChangeAspect="1"/>
          </p:cNvPicPr>
          <p:nvPr/>
        </p:nvPicPr>
        <p:blipFill rotWithShape="1">
          <a:blip r:embed="rId4"/>
          <a:srcRect b="22797"/>
          <a:stretch/>
        </p:blipFill>
        <p:spPr>
          <a:xfrm>
            <a:off x="8335958" y="3709358"/>
            <a:ext cx="3821072" cy="2044544"/>
          </a:xfrm>
          <a:prstGeom prst="rect">
            <a:avLst/>
          </a:prstGeom>
        </p:spPr>
      </p:pic>
      <p:pic>
        <p:nvPicPr>
          <p:cNvPr id="4" name="Picture 3" descr="A picture containing animal&#10;&#10;Description automatically generated">
            <a:extLst>
              <a:ext uri="{FF2B5EF4-FFF2-40B4-BE49-F238E27FC236}">
                <a16:creationId xmlns:a16="http://schemas.microsoft.com/office/drawing/2014/main" id="{4517CA93-E47E-194D-ACAE-1364220553A9}"/>
              </a:ext>
            </a:extLst>
          </p:cNvPr>
          <p:cNvPicPr>
            <a:picLocks noChangeAspect="1"/>
          </p:cNvPicPr>
          <p:nvPr/>
        </p:nvPicPr>
        <p:blipFill rotWithShape="1">
          <a:blip r:embed="rId5"/>
          <a:srcRect t="12455" r="3" b="18230"/>
          <a:stretch/>
        </p:blipFill>
        <p:spPr>
          <a:xfrm>
            <a:off x="590912" y="3720424"/>
            <a:ext cx="3821073" cy="2029688"/>
          </a:xfrm>
          <a:prstGeom prst="rect">
            <a:avLst/>
          </a:prstGeom>
        </p:spPr>
      </p:pic>
      <p:sp>
        <p:nvSpPr>
          <p:cNvPr id="8" name="TextBox 7">
            <a:extLst>
              <a:ext uri="{FF2B5EF4-FFF2-40B4-BE49-F238E27FC236}">
                <a16:creationId xmlns:a16="http://schemas.microsoft.com/office/drawing/2014/main" id="{593B282D-20AC-6247-82EB-5627B4B94D4B}"/>
              </a:ext>
            </a:extLst>
          </p:cNvPr>
          <p:cNvSpPr txBox="1"/>
          <p:nvPr/>
        </p:nvSpPr>
        <p:spPr>
          <a:xfrm>
            <a:off x="8314765" y="2034988"/>
            <a:ext cx="2111188" cy="580057"/>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F7A234A0-3CDE-2F4B-BAC6-0C05F1DAFAF1}"/>
              </a:ext>
            </a:extLst>
          </p:cNvPr>
          <p:cNvSpPr txBox="1"/>
          <p:nvPr/>
        </p:nvSpPr>
        <p:spPr>
          <a:xfrm>
            <a:off x="678950" y="5746306"/>
            <a:ext cx="2869560" cy="492443"/>
          </a:xfrm>
          <a:prstGeom prst="rect">
            <a:avLst/>
          </a:prstGeom>
          <a:noFill/>
        </p:spPr>
        <p:txBody>
          <a:bodyPr wrap="square" rtlCol="0">
            <a:spAutoFit/>
          </a:bodyPr>
          <a:lstStyle/>
          <a:p>
            <a:r>
              <a:rPr lang="en-US" sz="1600" dirty="0"/>
              <a:t>Ectomycorrhizal (EM) Fungi</a:t>
            </a:r>
          </a:p>
          <a:p>
            <a:r>
              <a:rPr lang="en-US" sz="900" dirty="0"/>
              <a:t>https://</a:t>
            </a:r>
            <a:r>
              <a:rPr lang="en-US" sz="900" dirty="0" err="1"/>
              <a:t>en.wikipedia.org</a:t>
            </a:r>
            <a:r>
              <a:rPr lang="en-US" sz="900" dirty="0"/>
              <a:t>/wiki/Ectomycorrhiza</a:t>
            </a:r>
          </a:p>
        </p:txBody>
      </p:sp>
      <p:sp>
        <p:nvSpPr>
          <p:cNvPr id="11" name="TextBox 10">
            <a:extLst>
              <a:ext uri="{FF2B5EF4-FFF2-40B4-BE49-F238E27FC236}">
                <a16:creationId xmlns:a16="http://schemas.microsoft.com/office/drawing/2014/main" id="{DBF6C15B-06AE-6E4D-8406-AAF83A046743}"/>
              </a:ext>
            </a:extLst>
          </p:cNvPr>
          <p:cNvSpPr txBox="1"/>
          <p:nvPr/>
        </p:nvSpPr>
        <p:spPr>
          <a:xfrm>
            <a:off x="4465168" y="5771714"/>
            <a:ext cx="3895697" cy="477054"/>
          </a:xfrm>
          <a:prstGeom prst="rect">
            <a:avLst/>
          </a:prstGeom>
          <a:noFill/>
        </p:spPr>
        <p:txBody>
          <a:bodyPr wrap="square" rtlCol="0">
            <a:spAutoFit/>
          </a:bodyPr>
          <a:lstStyle/>
          <a:p>
            <a:r>
              <a:rPr lang="en-US" sz="1600" dirty="0"/>
              <a:t>Arbuscular mycorrhizal (AM) fungi</a:t>
            </a:r>
          </a:p>
          <a:p>
            <a:r>
              <a:rPr lang="en-US" sz="900" dirty="0">
                <a:hlinkClick r:id="rId6"/>
              </a:rPr>
              <a:t>http://www.soilquality.org.au/factsheets/arbuscular-mycorrhizas-s-a</a:t>
            </a:r>
            <a:endParaRPr lang="en-US" sz="900" dirty="0"/>
          </a:p>
        </p:txBody>
      </p:sp>
      <p:sp>
        <p:nvSpPr>
          <p:cNvPr id="12" name="TextBox 11">
            <a:extLst>
              <a:ext uri="{FF2B5EF4-FFF2-40B4-BE49-F238E27FC236}">
                <a16:creationId xmlns:a16="http://schemas.microsoft.com/office/drawing/2014/main" id="{CE24989E-FA33-8F41-8752-FCB1E89CEB0E}"/>
              </a:ext>
            </a:extLst>
          </p:cNvPr>
          <p:cNvSpPr txBox="1"/>
          <p:nvPr/>
        </p:nvSpPr>
        <p:spPr>
          <a:xfrm>
            <a:off x="8360865" y="5746306"/>
            <a:ext cx="2655559" cy="477054"/>
          </a:xfrm>
          <a:prstGeom prst="rect">
            <a:avLst/>
          </a:prstGeom>
          <a:noFill/>
        </p:spPr>
        <p:txBody>
          <a:bodyPr wrap="square" rtlCol="0">
            <a:spAutoFit/>
          </a:bodyPr>
          <a:lstStyle/>
          <a:p>
            <a:r>
              <a:rPr lang="en-US" sz="1600" dirty="0"/>
              <a:t>Microarthropods</a:t>
            </a:r>
          </a:p>
          <a:p>
            <a:r>
              <a:rPr lang="en-US" sz="900" dirty="0"/>
              <a:t>http://</a:t>
            </a:r>
            <a:r>
              <a:rPr lang="en-US" sz="900" dirty="0" err="1"/>
              <a:t>svalbardinsects.net</a:t>
            </a:r>
            <a:r>
              <a:rPr lang="en-US" sz="900" dirty="0"/>
              <a:t>/</a:t>
            </a:r>
            <a:r>
              <a:rPr lang="en-US" sz="900" dirty="0" err="1"/>
              <a:t>index.php?id</a:t>
            </a:r>
            <a:r>
              <a:rPr lang="en-US" sz="900" dirty="0"/>
              <a:t>=18</a:t>
            </a:r>
          </a:p>
        </p:txBody>
      </p:sp>
    </p:spTree>
    <p:extLst>
      <p:ext uri="{BB962C8B-B14F-4D97-AF65-F5344CB8AC3E}">
        <p14:creationId xmlns:p14="http://schemas.microsoft.com/office/powerpoint/2010/main" val="1720597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BDBAA8-D262-484D-A687-1823EE84A5BA}"/>
              </a:ext>
            </a:extLst>
          </p:cNvPr>
          <p:cNvPicPr>
            <a:picLocks noChangeAspect="1"/>
          </p:cNvPicPr>
          <p:nvPr/>
        </p:nvPicPr>
        <p:blipFill>
          <a:blip r:embed="rId3"/>
          <a:stretch>
            <a:fillRect/>
          </a:stretch>
        </p:blipFill>
        <p:spPr>
          <a:xfrm>
            <a:off x="1594965" y="3784322"/>
            <a:ext cx="4445241" cy="2489335"/>
          </a:xfrm>
          <a:prstGeom prst="rect">
            <a:avLst/>
          </a:prstGeom>
        </p:spPr>
      </p:pic>
      <p:pic>
        <p:nvPicPr>
          <p:cNvPr id="4" name="Picture 3">
            <a:extLst>
              <a:ext uri="{FF2B5EF4-FFF2-40B4-BE49-F238E27FC236}">
                <a16:creationId xmlns:a16="http://schemas.microsoft.com/office/drawing/2014/main" id="{7B384699-3F78-6449-8428-209EBF284AD7}"/>
              </a:ext>
            </a:extLst>
          </p:cNvPr>
          <p:cNvPicPr>
            <a:picLocks noChangeAspect="1"/>
          </p:cNvPicPr>
          <p:nvPr/>
        </p:nvPicPr>
        <p:blipFill>
          <a:blip r:embed="rId4"/>
          <a:stretch>
            <a:fillRect/>
          </a:stretch>
        </p:blipFill>
        <p:spPr>
          <a:xfrm>
            <a:off x="6610063" y="3751428"/>
            <a:ext cx="3737740" cy="2489335"/>
          </a:xfrm>
          <a:prstGeom prst="rect">
            <a:avLst/>
          </a:prstGeom>
        </p:spPr>
      </p:pic>
      <p:sp>
        <p:nvSpPr>
          <p:cNvPr id="2" name="Title 1">
            <a:extLst>
              <a:ext uri="{FF2B5EF4-FFF2-40B4-BE49-F238E27FC236}">
                <a16:creationId xmlns:a16="http://schemas.microsoft.com/office/drawing/2014/main" id="{680886BA-660D-514E-A1D2-9861432D6D75}"/>
              </a:ext>
            </a:extLst>
          </p:cNvPr>
          <p:cNvSpPr>
            <a:spLocks noGrp="1"/>
          </p:cNvSpPr>
          <p:nvPr>
            <p:ph type="title"/>
          </p:nvPr>
        </p:nvSpPr>
        <p:spPr>
          <a:xfrm>
            <a:off x="1263007" y="369193"/>
            <a:ext cx="9601200" cy="1485900"/>
          </a:xfrm>
        </p:spPr>
        <p:txBody>
          <a:bodyPr/>
          <a:lstStyle/>
          <a:p>
            <a:r>
              <a:rPr lang="en-US" dirty="0"/>
              <a:t>Goals and Predictions</a:t>
            </a:r>
          </a:p>
        </p:txBody>
      </p:sp>
      <p:sp>
        <p:nvSpPr>
          <p:cNvPr id="3" name="Content Placeholder 2">
            <a:extLst>
              <a:ext uri="{FF2B5EF4-FFF2-40B4-BE49-F238E27FC236}">
                <a16:creationId xmlns:a16="http://schemas.microsoft.com/office/drawing/2014/main" id="{9BD06C6D-D6DA-C74E-A67D-59401BA3CC36}"/>
              </a:ext>
            </a:extLst>
          </p:cNvPr>
          <p:cNvSpPr>
            <a:spLocks noGrp="1"/>
          </p:cNvSpPr>
          <p:nvPr>
            <p:ph idx="1"/>
          </p:nvPr>
        </p:nvSpPr>
        <p:spPr>
          <a:xfrm>
            <a:off x="1716657" y="1248285"/>
            <a:ext cx="9601200" cy="2745357"/>
          </a:xfrm>
        </p:spPr>
        <p:txBody>
          <a:bodyPr>
            <a:normAutofit/>
          </a:bodyPr>
          <a:lstStyle/>
          <a:p>
            <a:r>
              <a:rPr lang="en-US" dirty="0"/>
              <a:t>Objective: Examine soil biota’s influence on plant productivity and mycorrhizal colonization. </a:t>
            </a:r>
          </a:p>
          <a:p>
            <a:r>
              <a:rPr lang="en-US" dirty="0"/>
              <a:t>AM plant host will have a higher colonization rate in soil from the restored plot compared to the control plot. </a:t>
            </a:r>
          </a:p>
          <a:p>
            <a:r>
              <a:rPr lang="en-US" dirty="0"/>
              <a:t>Microarthropods were expected to be less abundant in soil from restored plot </a:t>
            </a:r>
          </a:p>
          <a:p>
            <a:r>
              <a:rPr lang="en-US" dirty="0"/>
              <a:t>Mycorrhizal colonization will be reduced in defaunated treatments</a:t>
            </a:r>
          </a:p>
        </p:txBody>
      </p:sp>
      <p:sp>
        <p:nvSpPr>
          <p:cNvPr id="6" name="TextBox 5">
            <a:extLst>
              <a:ext uri="{FF2B5EF4-FFF2-40B4-BE49-F238E27FC236}">
                <a16:creationId xmlns:a16="http://schemas.microsoft.com/office/drawing/2014/main" id="{7B68E691-5CB3-FB4C-87FF-8CA268BEFC60}"/>
              </a:ext>
            </a:extLst>
          </p:cNvPr>
          <p:cNvSpPr txBox="1"/>
          <p:nvPr/>
        </p:nvSpPr>
        <p:spPr>
          <a:xfrm>
            <a:off x="6692324" y="6240763"/>
            <a:ext cx="3411867" cy="276999"/>
          </a:xfrm>
          <a:prstGeom prst="rect">
            <a:avLst/>
          </a:prstGeom>
          <a:noFill/>
        </p:spPr>
        <p:txBody>
          <a:bodyPr wrap="square" rtlCol="0">
            <a:spAutoFit/>
          </a:bodyPr>
          <a:lstStyle/>
          <a:p>
            <a:r>
              <a:rPr lang="en-US" sz="1200" dirty="0">
                <a:hlinkClick r:id="rId5"/>
              </a:rPr>
              <a:t>https://www.wildlandnw.net/dry-forests-ii</a:t>
            </a:r>
            <a:r>
              <a:rPr lang="en-US" sz="1200" dirty="0"/>
              <a:t> </a:t>
            </a:r>
          </a:p>
        </p:txBody>
      </p:sp>
      <p:sp>
        <p:nvSpPr>
          <p:cNvPr id="8" name="TextBox 7">
            <a:extLst>
              <a:ext uri="{FF2B5EF4-FFF2-40B4-BE49-F238E27FC236}">
                <a16:creationId xmlns:a16="http://schemas.microsoft.com/office/drawing/2014/main" id="{8FCDF624-B46E-7648-8BBA-D54AF4C8E2F3}"/>
              </a:ext>
            </a:extLst>
          </p:cNvPr>
          <p:cNvSpPr txBox="1"/>
          <p:nvPr/>
        </p:nvSpPr>
        <p:spPr>
          <a:xfrm>
            <a:off x="2247083" y="6245917"/>
            <a:ext cx="3310559" cy="430887"/>
          </a:xfrm>
          <a:prstGeom prst="rect">
            <a:avLst/>
          </a:prstGeom>
          <a:noFill/>
        </p:spPr>
        <p:txBody>
          <a:bodyPr wrap="square" rtlCol="0">
            <a:spAutoFit/>
          </a:bodyPr>
          <a:lstStyle/>
          <a:p>
            <a:r>
              <a:rPr lang="en-US" sz="1100" dirty="0">
                <a:hlinkClick r:id="rId6"/>
              </a:rPr>
              <a:t>https://kobi5.com/news/senator-deboer-offers-solutions-to-our-smoky-skies-60930/</a:t>
            </a:r>
            <a:endParaRPr lang="en-US" sz="1100" dirty="0"/>
          </a:p>
        </p:txBody>
      </p:sp>
      <p:pic>
        <p:nvPicPr>
          <p:cNvPr id="9" name="Picture 8">
            <a:extLst>
              <a:ext uri="{FF2B5EF4-FFF2-40B4-BE49-F238E27FC236}">
                <a16:creationId xmlns:a16="http://schemas.microsoft.com/office/drawing/2014/main" id="{474663A4-4663-AC41-BB3F-A5ED8B23A6E6}"/>
              </a:ext>
            </a:extLst>
          </p:cNvPr>
          <p:cNvPicPr>
            <a:picLocks noChangeAspect="1"/>
          </p:cNvPicPr>
          <p:nvPr/>
        </p:nvPicPr>
        <p:blipFill rotWithShape="1">
          <a:blip r:embed="rId7"/>
          <a:srcRect t="3895" r="-4" b="10832"/>
          <a:stretch/>
        </p:blipFill>
        <p:spPr>
          <a:xfrm>
            <a:off x="9817377" y="3658489"/>
            <a:ext cx="2093661" cy="1112117"/>
          </a:xfrm>
          <a:prstGeom prst="rect">
            <a:avLst/>
          </a:prstGeom>
          <a:ln w="22225">
            <a:solidFill>
              <a:schemeClr val="tx1"/>
            </a:solidFill>
          </a:ln>
        </p:spPr>
      </p:pic>
      <p:pic>
        <p:nvPicPr>
          <p:cNvPr id="10" name="Picture 9" descr="A picture containing plate, cake, animal, indoor&#10;&#10;Description automatically generated">
            <a:extLst>
              <a:ext uri="{FF2B5EF4-FFF2-40B4-BE49-F238E27FC236}">
                <a16:creationId xmlns:a16="http://schemas.microsoft.com/office/drawing/2014/main" id="{8487A59B-125A-174C-A88C-2AE7D537AEF0}"/>
              </a:ext>
            </a:extLst>
          </p:cNvPr>
          <p:cNvPicPr>
            <a:picLocks noChangeAspect="1"/>
          </p:cNvPicPr>
          <p:nvPr/>
        </p:nvPicPr>
        <p:blipFill rotWithShape="1">
          <a:blip r:embed="rId8"/>
          <a:srcRect b="22797"/>
          <a:stretch/>
        </p:blipFill>
        <p:spPr>
          <a:xfrm>
            <a:off x="10496484" y="4845136"/>
            <a:ext cx="1290247" cy="690373"/>
          </a:xfrm>
          <a:prstGeom prst="rect">
            <a:avLst/>
          </a:prstGeom>
          <a:ln w="22225">
            <a:solidFill>
              <a:schemeClr val="tx1"/>
            </a:solidFill>
          </a:ln>
        </p:spPr>
      </p:pic>
      <p:pic>
        <p:nvPicPr>
          <p:cNvPr id="11" name="Picture 10" descr="A picture containing animal&#10;&#10;Description automatically generated">
            <a:extLst>
              <a:ext uri="{FF2B5EF4-FFF2-40B4-BE49-F238E27FC236}">
                <a16:creationId xmlns:a16="http://schemas.microsoft.com/office/drawing/2014/main" id="{F249EC04-084B-A746-A1FE-FEC25D593B15}"/>
              </a:ext>
            </a:extLst>
          </p:cNvPr>
          <p:cNvPicPr>
            <a:picLocks noChangeAspect="1"/>
          </p:cNvPicPr>
          <p:nvPr/>
        </p:nvPicPr>
        <p:blipFill rotWithShape="1">
          <a:blip r:embed="rId9"/>
          <a:srcRect t="12455" r="3" b="18230"/>
          <a:stretch/>
        </p:blipFill>
        <p:spPr>
          <a:xfrm flipV="1">
            <a:off x="10496484" y="5588300"/>
            <a:ext cx="1290247" cy="685357"/>
          </a:xfrm>
          <a:prstGeom prst="rect">
            <a:avLst/>
          </a:prstGeom>
          <a:ln w="22225">
            <a:solidFill>
              <a:schemeClr val="tx1"/>
            </a:solidFill>
          </a:ln>
        </p:spPr>
      </p:pic>
      <p:pic>
        <p:nvPicPr>
          <p:cNvPr id="12" name="Picture 11">
            <a:extLst>
              <a:ext uri="{FF2B5EF4-FFF2-40B4-BE49-F238E27FC236}">
                <a16:creationId xmlns:a16="http://schemas.microsoft.com/office/drawing/2014/main" id="{AF086249-C007-AC42-9FCD-A14E1E0E3D0E}"/>
              </a:ext>
            </a:extLst>
          </p:cNvPr>
          <p:cNvPicPr>
            <a:picLocks noChangeAspect="1"/>
          </p:cNvPicPr>
          <p:nvPr/>
        </p:nvPicPr>
        <p:blipFill rotWithShape="1">
          <a:blip r:embed="rId7"/>
          <a:srcRect t="3895" r="-4" b="10832"/>
          <a:stretch/>
        </p:blipFill>
        <p:spPr>
          <a:xfrm>
            <a:off x="907943" y="6010354"/>
            <a:ext cx="1339140" cy="711328"/>
          </a:xfrm>
          <a:prstGeom prst="rect">
            <a:avLst/>
          </a:prstGeom>
          <a:ln w="22225">
            <a:solidFill>
              <a:schemeClr val="tx1"/>
            </a:solidFill>
          </a:ln>
        </p:spPr>
      </p:pic>
      <p:pic>
        <p:nvPicPr>
          <p:cNvPr id="13" name="Picture 12" descr="A picture containing plate, cake, animal, indoor&#10;&#10;Description automatically generated">
            <a:extLst>
              <a:ext uri="{FF2B5EF4-FFF2-40B4-BE49-F238E27FC236}">
                <a16:creationId xmlns:a16="http://schemas.microsoft.com/office/drawing/2014/main" id="{92B9A125-2FEA-3F46-9C8F-3EF0E0B830FA}"/>
              </a:ext>
            </a:extLst>
          </p:cNvPr>
          <p:cNvPicPr>
            <a:picLocks noChangeAspect="1"/>
          </p:cNvPicPr>
          <p:nvPr/>
        </p:nvPicPr>
        <p:blipFill rotWithShape="1">
          <a:blip r:embed="rId8"/>
          <a:srcRect b="22797"/>
          <a:stretch/>
        </p:blipFill>
        <p:spPr>
          <a:xfrm>
            <a:off x="342328" y="3751428"/>
            <a:ext cx="1904755" cy="1019178"/>
          </a:xfrm>
          <a:prstGeom prst="rect">
            <a:avLst/>
          </a:prstGeom>
          <a:ln w="22225">
            <a:solidFill>
              <a:schemeClr val="tx1"/>
            </a:solidFill>
          </a:ln>
        </p:spPr>
      </p:pic>
      <p:pic>
        <p:nvPicPr>
          <p:cNvPr id="14" name="Picture 13" descr="A picture containing animal&#10;&#10;Description automatically generated">
            <a:extLst>
              <a:ext uri="{FF2B5EF4-FFF2-40B4-BE49-F238E27FC236}">
                <a16:creationId xmlns:a16="http://schemas.microsoft.com/office/drawing/2014/main" id="{D82D283E-269A-114B-93DE-F1156C743B5E}"/>
              </a:ext>
            </a:extLst>
          </p:cNvPr>
          <p:cNvPicPr>
            <a:picLocks noChangeAspect="1"/>
          </p:cNvPicPr>
          <p:nvPr/>
        </p:nvPicPr>
        <p:blipFill rotWithShape="1">
          <a:blip r:embed="rId9"/>
          <a:srcRect t="12455" r="3" b="18230"/>
          <a:stretch/>
        </p:blipFill>
        <p:spPr>
          <a:xfrm flipV="1">
            <a:off x="328386" y="4845136"/>
            <a:ext cx="1918697" cy="1019179"/>
          </a:xfrm>
          <a:prstGeom prst="rect">
            <a:avLst/>
          </a:prstGeom>
          <a:ln w="22225">
            <a:solidFill>
              <a:schemeClr val="tx1"/>
            </a:solidFill>
          </a:ln>
        </p:spPr>
      </p:pic>
    </p:spTree>
    <p:extLst>
      <p:ext uri="{BB962C8B-B14F-4D97-AF65-F5344CB8AC3E}">
        <p14:creationId xmlns:p14="http://schemas.microsoft.com/office/powerpoint/2010/main" val="1727139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318971-12BD-3E44-A132-75A84D55B062}"/>
              </a:ext>
            </a:extLst>
          </p:cNvPr>
          <p:cNvSpPr>
            <a:spLocks noGrp="1"/>
          </p:cNvSpPr>
          <p:nvPr>
            <p:ph type="title"/>
          </p:nvPr>
        </p:nvSpPr>
        <p:spPr>
          <a:xfrm>
            <a:off x="5100824" y="685800"/>
            <a:ext cx="6176776" cy="1485900"/>
          </a:xfrm>
        </p:spPr>
        <p:txBody>
          <a:bodyPr>
            <a:normAutofit/>
          </a:bodyPr>
          <a:lstStyle/>
          <a:p>
            <a:r>
              <a:rPr lang="en-US" dirty="0"/>
              <a:t>Our Investigation</a:t>
            </a:r>
          </a:p>
        </p:txBody>
      </p:sp>
      <p:pic>
        <p:nvPicPr>
          <p:cNvPr id="5" name="Picture 4" descr="A close up of a flower&#10;&#10;Description automatically generated">
            <a:extLst>
              <a:ext uri="{FF2B5EF4-FFF2-40B4-BE49-F238E27FC236}">
                <a16:creationId xmlns:a16="http://schemas.microsoft.com/office/drawing/2014/main" id="{E60BE145-7E51-D741-9EB8-D6919E69BA3D}"/>
              </a:ext>
            </a:extLst>
          </p:cNvPr>
          <p:cNvPicPr>
            <a:picLocks noChangeAspect="1"/>
          </p:cNvPicPr>
          <p:nvPr/>
        </p:nvPicPr>
        <p:blipFill rotWithShape="1">
          <a:blip r:embed="rId3"/>
          <a:srcRect t="3896" b="11074"/>
          <a:stretch/>
        </p:blipFill>
        <p:spPr>
          <a:xfrm rot="5400000">
            <a:off x="-1242227" y="1241851"/>
            <a:ext cx="6858000" cy="4373546"/>
          </a:xfrm>
          <a:prstGeom prst="rect">
            <a:avLst/>
          </a:prstGeom>
        </p:spPr>
      </p:pic>
      <p:sp>
        <p:nvSpPr>
          <p:cNvPr id="12"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EDE75BA-E6CF-1542-9FF2-2C578DFA22F5}"/>
              </a:ext>
            </a:extLst>
          </p:cNvPr>
          <p:cNvSpPr>
            <a:spLocks noGrp="1"/>
          </p:cNvSpPr>
          <p:nvPr>
            <p:ph idx="1"/>
          </p:nvPr>
        </p:nvSpPr>
        <p:spPr>
          <a:xfrm>
            <a:off x="5100824" y="1428750"/>
            <a:ext cx="6176776" cy="1089163"/>
          </a:xfrm>
        </p:spPr>
        <p:txBody>
          <a:bodyPr>
            <a:normAutofit/>
          </a:bodyPr>
          <a:lstStyle/>
          <a:p>
            <a:r>
              <a:rPr lang="en-US" dirty="0"/>
              <a:t>60 mesocosms were set up with 3 host plants, </a:t>
            </a:r>
            <a:r>
              <a:rPr lang="en-US" i="1" dirty="0"/>
              <a:t>Pinus ponderosa </a:t>
            </a:r>
            <a:r>
              <a:rPr lang="en-US" dirty="0"/>
              <a:t>(EM host), </a:t>
            </a:r>
            <a:r>
              <a:rPr lang="en-US" i="1" dirty="0"/>
              <a:t>Festuca </a:t>
            </a:r>
            <a:r>
              <a:rPr lang="en-US" i="1" dirty="0" err="1"/>
              <a:t>arizonica</a:t>
            </a:r>
            <a:r>
              <a:rPr lang="en-US" i="1" dirty="0"/>
              <a:t> </a:t>
            </a:r>
            <a:r>
              <a:rPr lang="en-US" dirty="0"/>
              <a:t>(AM host), </a:t>
            </a:r>
            <a:r>
              <a:rPr lang="en-US" i="1" dirty="0" err="1"/>
              <a:t>Lupinus</a:t>
            </a:r>
            <a:r>
              <a:rPr lang="en-US" i="1" dirty="0"/>
              <a:t> argenteus </a:t>
            </a:r>
            <a:r>
              <a:rPr lang="en-US" dirty="0"/>
              <a:t>(non-mycotrophic)</a:t>
            </a:r>
          </a:p>
          <a:p>
            <a:pPr marL="530352" lvl="1" indent="0">
              <a:buNone/>
            </a:pPr>
            <a:endParaRPr lang="en-US" dirty="0"/>
          </a:p>
          <a:p>
            <a:endParaRPr lang="en-US" dirty="0"/>
          </a:p>
          <a:p>
            <a:pPr marL="530352" lvl="1" indent="0">
              <a:buNone/>
            </a:pPr>
            <a:endParaRPr lang="en-US" dirty="0"/>
          </a:p>
        </p:txBody>
      </p:sp>
      <p:sp>
        <p:nvSpPr>
          <p:cNvPr id="6" name="TextBox 5">
            <a:extLst>
              <a:ext uri="{FF2B5EF4-FFF2-40B4-BE49-F238E27FC236}">
                <a16:creationId xmlns:a16="http://schemas.microsoft.com/office/drawing/2014/main" id="{19CD84FC-3D56-CC42-9D4A-CFD93A751311}"/>
              </a:ext>
            </a:extLst>
          </p:cNvPr>
          <p:cNvSpPr txBox="1"/>
          <p:nvPr/>
        </p:nvSpPr>
        <p:spPr>
          <a:xfrm>
            <a:off x="2305878" y="6303814"/>
            <a:ext cx="1007165" cy="369332"/>
          </a:xfrm>
          <a:prstGeom prst="rect">
            <a:avLst/>
          </a:prstGeom>
          <a:noFill/>
        </p:spPr>
        <p:txBody>
          <a:bodyPr wrap="square" rtlCol="0">
            <a:spAutoFit/>
          </a:bodyPr>
          <a:lstStyle/>
          <a:p>
            <a:r>
              <a:rPr lang="en-US" b="1" dirty="0">
                <a:solidFill>
                  <a:schemeClr val="bg1"/>
                </a:solidFill>
              </a:rPr>
              <a:t>EM Host</a:t>
            </a:r>
          </a:p>
        </p:txBody>
      </p:sp>
      <p:sp>
        <p:nvSpPr>
          <p:cNvPr id="11" name="TextBox 10">
            <a:extLst>
              <a:ext uri="{FF2B5EF4-FFF2-40B4-BE49-F238E27FC236}">
                <a16:creationId xmlns:a16="http://schemas.microsoft.com/office/drawing/2014/main" id="{ACE62C96-CE54-D946-84C2-1538A9B2B049}"/>
              </a:ext>
            </a:extLst>
          </p:cNvPr>
          <p:cNvSpPr txBox="1"/>
          <p:nvPr/>
        </p:nvSpPr>
        <p:spPr>
          <a:xfrm>
            <a:off x="3393049" y="5934482"/>
            <a:ext cx="1007165" cy="369332"/>
          </a:xfrm>
          <a:prstGeom prst="rect">
            <a:avLst/>
          </a:prstGeom>
          <a:noFill/>
        </p:spPr>
        <p:txBody>
          <a:bodyPr wrap="square" rtlCol="0">
            <a:spAutoFit/>
          </a:bodyPr>
          <a:lstStyle/>
          <a:p>
            <a:r>
              <a:rPr lang="en-US" b="1" dirty="0">
                <a:solidFill>
                  <a:schemeClr val="bg1"/>
                </a:solidFill>
              </a:rPr>
              <a:t>AM Host</a:t>
            </a:r>
          </a:p>
        </p:txBody>
      </p:sp>
      <p:sp>
        <p:nvSpPr>
          <p:cNvPr id="13" name="TextBox 12">
            <a:extLst>
              <a:ext uri="{FF2B5EF4-FFF2-40B4-BE49-F238E27FC236}">
                <a16:creationId xmlns:a16="http://schemas.microsoft.com/office/drawing/2014/main" id="{530C66F2-7FD6-684D-BAF9-801D15C5BEAC}"/>
              </a:ext>
            </a:extLst>
          </p:cNvPr>
          <p:cNvSpPr txBox="1"/>
          <p:nvPr/>
        </p:nvSpPr>
        <p:spPr>
          <a:xfrm>
            <a:off x="2240970" y="5334130"/>
            <a:ext cx="1390289" cy="646331"/>
          </a:xfrm>
          <a:prstGeom prst="rect">
            <a:avLst/>
          </a:prstGeom>
          <a:noFill/>
        </p:spPr>
        <p:txBody>
          <a:bodyPr wrap="square" rtlCol="0">
            <a:spAutoFit/>
          </a:bodyPr>
          <a:lstStyle/>
          <a:p>
            <a:r>
              <a:rPr lang="en-US" b="1" dirty="0">
                <a:solidFill>
                  <a:schemeClr val="bg1"/>
                </a:solidFill>
              </a:rPr>
              <a:t>Non-Mycotrophic</a:t>
            </a:r>
          </a:p>
        </p:txBody>
      </p:sp>
      <p:pic>
        <p:nvPicPr>
          <p:cNvPr id="14" name="Picture 13">
            <a:extLst>
              <a:ext uri="{FF2B5EF4-FFF2-40B4-BE49-F238E27FC236}">
                <a16:creationId xmlns:a16="http://schemas.microsoft.com/office/drawing/2014/main" id="{CFCF7BC1-8E3F-DA40-A8F1-39E6A4FF4A00}"/>
              </a:ext>
            </a:extLst>
          </p:cNvPr>
          <p:cNvPicPr>
            <a:picLocks noChangeAspect="1"/>
          </p:cNvPicPr>
          <p:nvPr/>
        </p:nvPicPr>
        <p:blipFill>
          <a:blip r:embed="rId4"/>
          <a:stretch>
            <a:fillRect/>
          </a:stretch>
        </p:blipFill>
        <p:spPr>
          <a:xfrm>
            <a:off x="5173971" y="2517913"/>
            <a:ext cx="2823216" cy="2122884"/>
          </a:xfrm>
          <a:prstGeom prst="rect">
            <a:avLst/>
          </a:prstGeom>
        </p:spPr>
      </p:pic>
      <p:pic>
        <p:nvPicPr>
          <p:cNvPr id="15" name="Picture 14">
            <a:extLst>
              <a:ext uri="{FF2B5EF4-FFF2-40B4-BE49-F238E27FC236}">
                <a16:creationId xmlns:a16="http://schemas.microsoft.com/office/drawing/2014/main" id="{6CFB4BD7-7E0E-2248-9948-6B9711DF9504}"/>
              </a:ext>
            </a:extLst>
          </p:cNvPr>
          <p:cNvPicPr>
            <a:picLocks noChangeAspect="1"/>
          </p:cNvPicPr>
          <p:nvPr/>
        </p:nvPicPr>
        <p:blipFill>
          <a:blip r:embed="rId5"/>
          <a:stretch>
            <a:fillRect/>
          </a:stretch>
        </p:blipFill>
        <p:spPr>
          <a:xfrm>
            <a:off x="8724464" y="2517913"/>
            <a:ext cx="3051815" cy="2107509"/>
          </a:xfrm>
          <a:prstGeom prst="rect">
            <a:avLst/>
          </a:prstGeom>
        </p:spPr>
      </p:pic>
      <p:sp>
        <p:nvSpPr>
          <p:cNvPr id="7" name="TextBox 6">
            <a:extLst>
              <a:ext uri="{FF2B5EF4-FFF2-40B4-BE49-F238E27FC236}">
                <a16:creationId xmlns:a16="http://schemas.microsoft.com/office/drawing/2014/main" id="{AE794D99-C5DD-E44D-9A8A-71638365890C}"/>
              </a:ext>
            </a:extLst>
          </p:cNvPr>
          <p:cNvSpPr txBox="1"/>
          <p:nvPr/>
        </p:nvSpPr>
        <p:spPr>
          <a:xfrm>
            <a:off x="5160719" y="4212311"/>
            <a:ext cx="2722822" cy="377817"/>
          </a:xfrm>
          <a:prstGeom prst="rect">
            <a:avLst/>
          </a:prstGeom>
          <a:noFill/>
        </p:spPr>
        <p:txBody>
          <a:bodyPr wrap="square" rtlCol="0">
            <a:spAutoFit/>
          </a:bodyPr>
          <a:lstStyle/>
          <a:p>
            <a:r>
              <a:rPr lang="en-US" dirty="0">
                <a:solidFill>
                  <a:schemeClr val="bg1"/>
                </a:solidFill>
              </a:rPr>
              <a:t>Control Plot</a:t>
            </a:r>
          </a:p>
        </p:txBody>
      </p:sp>
      <p:sp>
        <p:nvSpPr>
          <p:cNvPr id="16" name="TextBox 15">
            <a:extLst>
              <a:ext uri="{FF2B5EF4-FFF2-40B4-BE49-F238E27FC236}">
                <a16:creationId xmlns:a16="http://schemas.microsoft.com/office/drawing/2014/main" id="{9D2FF76B-9A2D-E640-86C2-7F9979410B1E}"/>
              </a:ext>
            </a:extLst>
          </p:cNvPr>
          <p:cNvSpPr txBox="1"/>
          <p:nvPr/>
        </p:nvSpPr>
        <p:spPr>
          <a:xfrm>
            <a:off x="8724464" y="4247605"/>
            <a:ext cx="2722822" cy="377817"/>
          </a:xfrm>
          <a:prstGeom prst="rect">
            <a:avLst/>
          </a:prstGeom>
          <a:noFill/>
        </p:spPr>
        <p:txBody>
          <a:bodyPr wrap="square" rtlCol="0">
            <a:spAutoFit/>
          </a:bodyPr>
          <a:lstStyle/>
          <a:p>
            <a:r>
              <a:rPr lang="en-US" dirty="0">
                <a:solidFill>
                  <a:schemeClr val="bg1"/>
                </a:solidFill>
              </a:rPr>
              <a:t>Thin/Burn Plot</a:t>
            </a:r>
          </a:p>
        </p:txBody>
      </p:sp>
      <p:cxnSp>
        <p:nvCxnSpPr>
          <p:cNvPr id="18" name="Straight Arrow Connector 17">
            <a:extLst>
              <a:ext uri="{FF2B5EF4-FFF2-40B4-BE49-F238E27FC236}">
                <a16:creationId xmlns:a16="http://schemas.microsoft.com/office/drawing/2014/main" id="{721D7E41-BAEB-C64C-8FDD-563D83CA5B3B}"/>
              </a:ext>
            </a:extLst>
          </p:cNvPr>
          <p:cNvCxnSpPr/>
          <p:nvPr/>
        </p:nvCxnSpPr>
        <p:spPr>
          <a:xfrm flipH="1">
            <a:off x="5291739" y="4479468"/>
            <a:ext cx="477078" cy="8588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0DA0E07B-28A8-924F-B944-53B195611826}"/>
              </a:ext>
            </a:extLst>
          </p:cNvPr>
          <p:cNvCxnSpPr>
            <a:cxnSpLocks/>
          </p:cNvCxnSpPr>
          <p:nvPr/>
        </p:nvCxnSpPr>
        <p:spPr>
          <a:xfrm>
            <a:off x="6489897" y="4382672"/>
            <a:ext cx="0" cy="9097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A15960DC-BF03-224F-A5C6-E77FD71F9A55}"/>
              </a:ext>
            </a:extLst>
          </p:cNvPr>
          <p:cNvCxnSpPr/>
          <p:nvPr/>
        </p:nvCxnSpPr>
        <p:spPr>
          <a:xfrm>
            <a:off x="7249998" y="4433611"/>
            <a:ext cx="410817" cy="8588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05C23889-3163-9643-B837-AF458F9B91A8}"/>
              </a:ext>
            </a:extLst>
          </p:cNvPr>
          <p:cNvSpPr txBox="1"/>
          <p:nvPr/>
        </p:nvSpPr>
        <p:spPr>
          <a:xfrm>
            <a:off x="4518028" y="5241797"/>
            <a:ext cx="1792876" cy="1415772"/>
          </a:xfrm>
          <a:prstGeom prst="rect">
            <a:avLst/>
          </a:prstGeom>
          <a:noFill/>
        </p:spPr>
        <p:txBody>
          <a:bodyPr wrap="square" rtlCol="0">
            <a:spAutoFit/>
          </a:bodyPr>
          <a:lstStyle/>
          <a:p>
            <a:pPr algn="ctr"/>
            <a:r>
              <a:rPr lang="en-US" b="1" u="sng" dirty="0"/>
              <a:t>Sterile</a:t>
            </a:r>
          </a:p>
          <a:p>
            <a:pPr algn="ctr"/>
            <a:r>
              <a:rPr lang="en-US" sz="1600" dirty="0"/>
              <a:t>EM</a:t>
            </a:r>
          </a:p>
          <a:p>
            <a:pPr algn="ctr"/>
            <a:r>
              <a:rPr lang="en-US" sz="1600" dirty="0"/>
              <a:t>AM</a:t>
            </a:r>
          </a:p>
          <a:p>
            <a:pPr algn="ctr"/>
            <a:r>
              <a:rPr lang="en-US" sz="1600" dirty="0"/>
              <a:t>Microarthropods </a:t>
            </a:r>
            <a:r>
              <a:rPr lang="en-US" dirty="0"/>
              <a:t> </a:t>
            </a:r>
          </a:p>
          <a:p>
            <a:endParaRPr lang="en-US" dirty="0"/>
          </a:p>
        </p:txBody>
      </p:sp>
      <p:sp>
        <p:nvSpPr>
          <p:cNvPr id="24" name="TextBox 23">
            <a:extLst>
              <a:ext uri="{FF2B5EF4-FFF2-40B4-BE49-F238E27FC236}">
                <a16:creationId xmlns:a16="http://schemas.microsoft.com/office/drawing/2014/main" id="{42E15F6D-8EB4-8647-B6A7-A4C885D41595}"/>
              </a:ext>
            </a:extLst>
          </p:cNvPr>
          <p:cNvSpPr txBox="1"/>
          <p:nvPr/>
        </p:nvSpPr>
        <p:spPr>
          <a:xfrm>
            <a:off x="5593459" y="5237444"/>
            <a:ext cx="1792876" cy="1415772"/>
          </a:xfrm>
          <a:prstGeom prst="rect">
            <a:avLst/>
          </a:prstGeom>
          <a:noFill/>
        </p:spPr>
        <p:txBody>
          <a:bodyPr wrap="square" rtlCol="0">
            <a:spAutoFit/>
          </a:bodyPr>
          <a:lstStyle/>
          <a:p>
            <a:pPr algn="ctr"/>
            <a:r>
              <a:rPr lang="en-US" b="1" u="sng" dirty="0"/>
              <a:t>Defaunated</a:t>
            </a:r>
          </a:p>
          <a:p>
            <a:pPr algn="ctr"/>
            <a:r>
              <a:rPr lang="en-US" sz="1600" dirty="0"/>
              <a:t>EM</a:t>
            </a:r>
          </a:p>
          <a:p>
            <a:pPr algn="ctr"/>
            <a:r>
              <a:rPr lang="en-US" sz="1600" dirty="0"/>
              <a:t>AM</a:t>
            </a:r>
          </a:p>
          <a:p>
            <a:pPr algn="ctr"/>
            <a:r>
              <a:rPr lang="en-US" dirty="0"/>
              <a:t>  </a:t>
            </a:r>
          </a:p>
          <a:p>
            <a:endParaRPr lang="en-US" dirty="0"/>
          </a:p>
        </p:txBody>
      </p:sp>
      <p:sp>
        <p:nvSpPr>
          <p:cNvPr id="25" name="TextBox 24">
            <a:extLst>
              <a:ext uri="{FF2B5EF4-FFF2-40B4-BE49-F238E27FC236}">
                <a16:creationId xmlns:a16="http://schemas.microsoft.com/office/drawing/2014/main" id="{F831F174-DABF-404B-8B08-B63223624652}"/>
              </a:ext>
            </a:extLst>
          </p:cNvPr>
          <p:cNvSpPr txBox="1"/>
          <p:nvPr/>
        </p:nvSpPr>
        <p:spPr>
          <a:xfrm>
            <a:off x="6790150" y="5211019"/>
            <a:ext cx="1792876" cy="1415772"/>
          </a:xfrm>
          <a:prstGeom prst="rect">
            <a:avLst/>
          </a:prstGeom>
          <a:noFill/>
        </p:spPr>
        <p:txBody>
          <a:bodyPr wrap="square" rtlCol="0">
            <a:spAutoFit/>
          </a:bodyPr>
          <a:lstStyle/>
          <a:p>
            <a:pPr algn="ctr"/>
            <a:r>
              <a:rPr lang="en-US" b="1" u="sng" dirty="0"/>
              <a:t>Live</a:t>
            </a:r>
          </a:p>
          <a:p>
            <a:pPr algn="ctr"/>
            <a:r>
              <a:rPr lang="en-US" sz="1600" dirty="0"/>
              <a:t>EM</a:t>
            </a:r>
          </a:p>
          <a:p>
            <a:pPr algn="ctr"/>
            <a:r>
              <a:rPr lang="en-US" sz="1600" dirty="0"/>
              <a:t>AM</a:t>
            </a:r>
          </a:p>
          <a:p>
            <a:pPr algn="ctr"/>
            <a:r>
              <a:rPr lang="en-US" sz="1600" dirty="0"/>
              <a:t>Microarthropods</a:t>
            </a:r>
            <a:r>
              <a:rPr lang="en-US" dirty="0"/>
              <a:t>  </a:t>
            </a:r>
          </a:p>
          <a:p>
            <a:endParaRPr lang="en-US" dirty="0"/>
          </a:p>
        </p:txBody>
      </p:sp>
      <p:sp>
        <p:nvSpPr>
          <p:cNvPr id="26" name="&quot;No&quot; Symbol 25">
            <a:extLst>
              <a:ext uri="{FF2B5EF4-FFF2-40B4-BE49-F238E27FC236}">
                <a16:creationId xmlns:a16="http://schemas.microsoft.com/office/drawing/2014/main" id="{F1DECB09-F85F-AD40-A847-4ACFFE49A16F}"/>
              </a:ext>
            </a:extLst>
          </p:cNvPr>
          <p:cNvSpPr/>
          <p:nvPr/>
        </p:nvSpPr>
        <p:spPr>
          <a:xfrm>
            <a:off x="4916557" y="5539409"/>
            <a:ext cx="1007165" cy="949071"/>
          </a:xfrm>
          <a:prstGeom prst="noSmoking">
            <a:avLst>
              <a:gd name="adj" fmla="val 7494"/>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27" name="Straight Arrow Connector 26">
            <a:extLst>
              <a:ext uri="{FF2B5EF4-FFF2-40B4-BE49-F238E27FC236}">
                <a16:creationId xmlns:a16="http://schemas.microsoft.com/office/drawing/2014/main" id="{505652BC-BA6A-BE4F-9FE7-DBB3867D36F0}"/>
              </a:ext>
            </a:extLst>
          </p:cNvPr>
          <p:cNvCxnSpPr>
            <a:cxnSpLocks/>
          </p:cNvCxnSpPr>
          <p:nvPr/>
        </p:nvCxnSpPr>
        <p:spPr>
          <a:xfrm flipH="1">
            <a:off x="9193042" y="4602695"/>
            <a:ext cx="380871" cy="6466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5B1CA5AE-E9F7-EF4E-8FA7-2E9A62A0F0AB}"/>
              </a:ext>
            </a:extLst>
          </p:cNvPr>
          <p:cNvCxnSpPr>
            <a:cxnSpLocks/>
          </p:cNvCxnSpPr>
          <p:nvPr/>
        </p:nvCxnSpPr>
        <p:spPr>
          <a:xfrm flipH="1">
            <a:off x="10352907" y="4598736"/>
            <a:ext cx="2958" cy="7064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112CB264-040F-F24B-B492-60FD5F6F597D}"/>
              </a:ext>
            </a:extLst>
          </p:cNvPr>
          <p:cNvCxnSpPr>
            <a:cxnSpLocks/>
          </p:cNvCxnSpPr>
          <p:nvPr/>
        </p:nvCxnSpPr>
        <p:spPr>
          <a:xfrm>
            <a:off x="11200965" y="4606398"/>
            <a:ext cx="246321" cy="6860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21F9F361-4AA1-B841-92BC-8FB81FAB56CC}"/>
              </a:ext>
            </a:extLst>
          </p:cNvPr>
          <p:cNvSpPr txBox="1"/>
          <p:nvPr/>
        </p:nvSpPr>
        <p:spPr>
          <a:xfrm>
            <a:off x="8325254" y="5198479"/>
            <a:ext cx="1792876" cy="1415772"/>
          </a:xfrm>
          <a:prstGeom prst="rect">
            <a:avLst/>
          </a:prstGeom>
          <a:noFill/>
        </p:spPr>
        <p:txBody>
          <a:bodyPr wrap="square" rtlCol="0">
            <a:spAutoFit/>
          </a:bodyPr>
          <a:lstStyle/>
          <a:p>
            <a:pPr algn="ctr"/>
            <a:r>
              <a:rPr lang="en-US" b="1" u="sng" dirty="0"/>
              <a:t>Sterile</a:t>
            </a:r>
          </a:p>
          <a:p>
            <a:pPr algn="ctr"/>
            <a:r>
              <a:rPr lang="en-US" sz="1600" dirty="0"/>
              <a:t>EM</a:t>
            </a:r>
          </a:p>
          <a:p>
            <a:pPr algn="ctr"/>
            <a:r>
              <a:rPr lang="en-US" sz="1600" dirty="0"/>
              <a:t>AM</a:t>
            </a:r>
          </a:p>
          <a:p>
            <a:pPr algn="ctr"/>
            <a:r>
              <a:rPr lang="en-US" sz="1600" dirty="0"/>
              <a:t>Microarthropods </a:t>
            </a:r>
            <a:r>
              <a:rPr lang="en-US" dirty="0"/>
              <a:t> </a:t>
            </a:r>
          </a:p>
          <a:p>
            <a:endParaRPr lang="en-US" dirty="0"/>
          </a:p>
        </p:txBody>
      </p:sp>
      <p:sp>
        <p:nvSpPr>
          <p:cNvPr id="36" name="TextBox 35">
            <a:extLst>
              <a:ext uri="{FF2B5EF4-FFF2-40B4-BE49-F238E27FC236}">
                <a16:creationId xmlns:a16="http://schemas.microsoft.com/office/drawing/2014/main" id="{EA104774-4A99-4243-B702-B92966107CD1}"/>
              </a:ext>
            </a:extLst>
          </p:cNvPr>
          <p:cNvSpPr txBox="1"/>
          <p:nvPr/>
        </p:nvSpPr>
        <p:spPr>
          <a:xfrm>
            <a:off x="9459427" y="5226596"/>
            <a:ext cx="1792876" cy="1415772"/>
          </a:xfrm>
          <a:prstGeom prst="rect">
            <a:avLst/>
          </a:prstGeom>
          <a:noFill/>
        </p:spPr>
        <p:txBody>
          <a:bodyPr wrap="square" rtlCol="0">
            <a:spAutoFit/>
          </a:bodyPr>
          <a:lstStyle/>
          <a:p>
            <a:pPr algn="ctr"/>
            <a:r>
              <a:rPr lang="en-US" b="1" u="sng" dirty="0"/>
              <a:t>Defaunated</a:t>
            </a:r>
          </a:p>
          <a:p>
            <a:pPr algn="ctr"/>
            <a:r>
              <a:rPr lang="en-US" sz="1600" dirty="0"/>
              <a:t>EM</a:t>
            </a:r>
          </a:p>
          <a:p>
            <a:pPr algn="ctr"/>
            <a:r>
              <a:rPr lang="en-US" sz="1600" dirty="0"/>
              <a:t>AM</a:t>
            </a:r>
          </a:p>
          <a:p>
            <a:pPr algn="ctr"/>
            <a:r>
              <a:rPr lang="en-US" dirty="0"/>
              <a:t>  </a:t>
            </a:r>
          </a:p>
          <a:p>
            <a:endParaRPr lang="en-US" dirty="0"/>
          </a:p>
        </p:txBody>
      </p:sp>
      <p:sp>
        <p:nvSpPr>
          <p:cNvPr id="37" name="TextBox 36">
            <a:extLst>
              <a:ext uri="{FF2B5EF4-FFF2-40B4-BE49-F238E27FC236}">
                <a16:creationId xmlns:a16="http://schemas.microsoft.com/office/drawing/2014/main" id="{B2412DD2-C300-1E4C-9680-A6350DF83991}"/>
              </a:ext>
            </a:extLst>
          </p:cNvPr>
          <p:cNvSpPr txBox="1"/>
          <p:nvPr/>
        </p:nvSpPr>
        <p:spPr>
          <a:xfrm>
            <a:off x="10556330" y="5210643"/>
            <a:ext cx="1792876" cy="1415772"/>
          </a:xfrm>
          <a:prstGeom prst="rect">
            <a:avLst/>
          </a:prstGeom>
          <a:noFill/>
        </p:spPr>
        <p:txBody>
          <a:bodyPr wrap="square" rtlCol="0">
            <a:spAutoFit/>
          </a:bodyPr>
          <a:lstStyle/>
          <a:p>
            <a:pPr algn="ctr"/>
            <a:r>
              <a:rPr lang="en-US" b="1" u="sng" dirty="0"/>
              <a:t>Live</a:t>
            </a:r>
          </a:p>
          <a:p>
            <a:pPr algn="ctr"/>
            <a:r>
              <a:rPr lang="en-US" sz="1600" dirty="0"/>
              <a:t>EM</a:t>
            </a:r>
          </a:p>
          <a:p>
            <a:pPr algn="ctr"/>
            <a:r>
              <a:rPr lang="en-US" sz="1600" dirty="0"/>
              <a:t>AM</a:t>
            </a:r>
          </a:p>
          <a:p>
            <a:pPr algn="ctr"/>
            <a:r>
              <a:rPr lang="en-US" sz="1600" dirty="0"/>
              <a:t>Microarthropods  </a:t>
            </a:r>
          </a:p>
          <a:p>
            <a:endParaRPr lang="en-US" dirty="0"/>
          </a:p>
        </p:txBody>
      </p:sp>
      <p:sp>
        <p:nvSpPr>
          <p:cNvPr id="38" name="&quot;No&quot; Symbol 37">
            <a:extLst>
              <a:ext uri="{FF2B5EF4-FFF2-40B4-BE49-F238E27FC236}">
                <a16:creationId xmlns:a16="http://schemas.microsoft.com/office/drawing/2014/main" id="{9EFF9E2B-68EF-A649-A62F-31BB3A327EDF}"/>
              </a:ext>
            </a:extLst>
          </p:cNvPr>
          <p:cNvSpPr/>
          <p:nvPr/>
        </p:nvSpPr>
        <p:spPr>
          <a:xfrm>
            <a:off x="8718109" y="5505925"/>
            <a:ext cx="1007165" cy="949071"/>
          </a:xfrm>
          <a:prstGeom prst="noSmoking">
            <a:avLst>
              <a:gd name="adj" fmla="val 7494"/>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680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B153B-689A-A44A-BA8E-DF16DCF69D01}"/>
              </a:ext>
            </a:extLst>
          </p:cNvPr>
          <p:cNvSpPr>
            <a:spLocks noGrp="1"/>
          </p:cNvSpPr>
          <p:nvPr>
            <p:ph type="title"/>
          </p:nvPr>
        </p:nvSpPr>
        <p:spPr/>
        <p:txBody>
          <a:bodyPr/>
          <a:lstStyle/>
          <a:p>
            <a:r>
              <a:rPr lang="en-US" dirty="0"/>
              <a:t>Results</a:t>
            </a:r>
          </a:p>
        </p:txBody>
      </p:sp>
      <p:graphicFrame>
        <p:nvGraphicFramePr>
          <p:cNvPr id="4" name="Chart 3">
            <a:extLst>
              <a:ext uri="{FF2B5EF4-FFF2-40B4-BE49-F238E27FC236}">
                <a16:creationId xmlns:a16="http://schemas.microsoft.com/office/drawing/2014/main" id="{00000000-0008-0000-0500-000003000000}"/>
              </a:ext>
            </a:extLst>
          </p:cNvPr>
          <p:cNvGraphicFramePr>
            <a:graphicFrameLocks/>
          </p:cNvGraphicFramePr>
          <p:nvPr>
            <p:extLst>
              <p:ext uri="{D42A27DB-BD31-4B8C-83A1-F6EECF244321}">
                <p14:modId xmlns:p14="http://schemas.microsoft.com/office/powerpoint/2010/main" val="2210240960"/>
              </p:ext>
            </p:extLst>
          </p:nvPr>
        </p:nvGraphicFramePr>
        <p:xfrm>
          <a:off x="2295331" y="1613416"/>
          <a:ext cx="7206005" cy="455878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AC274EA1-70E5-0244-89BC-984EE58BE0C2}"/>
              </a:ext>
            </a:extLst>
          </p:cNvPr>
          <p:cNvSpPr txBox="1"/>
          <p:nvPr/>
        </p:nvSpPr>
        <p:spPr>
          <a:xfrm>
            <a:off x="2295331" y="1244084"/>
            <a:ext cx="5575300" cy="369332"/>
          </a:xfrm>
          <a:prstGeom prst="rect">
            <a:avLst/>
          </a:prstGeom>
          <a:noFill/>
        </p:spPr>
        <p:txBody>
          <a:bodyPr wrap="square" rtlCol="0">
            <a:spAutoFit/>
          </a:bodyPr>
          <a:lstStyle/>
          <a:p>
            <a:r>
              <a:rPr lang="en-US" dirty="0"/>
              <a:t>Total Shoot Biomass for All Plant Host</a:t>
            </a:r>
          </a:p>
        </p:txBody>
      </p:sp>
    </p:spTree>
    <p:extLst>
      <p:ext uri="{BB962C8B-B14F-4D97-AF65-F5344CB8AC3E}">
        <p14:creationId xmlns:p14="http://schemas.microsoft.com/office/powerpoint/2010/main" val="408160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942C-882A-784C-900E-9347B47D6909}"/>
              </a:ext>
            </a:extLst>
          </p:cNvPr>
          <p:cNvSpPr>
            <a:spLocks noGrp="1"/>
          </p:cNvSpPr>
          <p:nvPr>
            <p:ph type="title"/>
          </p:nvPr>
        </p:nvSpPr>
        <p:spPr>
          <a:xfrm>
            <a:off x="952231" y="197972"/>
            <a:ext cx="9601200" cy="1485900"/>
          </a:xfrm>
        </p:spPr>
        <p:txBody>
          <a:bodyPr/>
          <a:lstStyle/>
          <a:p>
            <a:r>
              <a:rPr lang="en-US" dirty="0"/>
              <a:t>Results and Analysis</a:t>
            </a:r>
          </a:p>
        </p:txBody>
      </p:sp>
      <p:graphicFrame>
        <p:nvGraphicFramePr>
          <p:cNvPr id="7" name="Chart 6">
            <a:extLst>
              <a:ext uri="{FF2B5EF4-FFF2-40B4-BE49-F238E27FC236}">
                <a16:creationId xmlns:a16="http://schemas.microsoft.com/office/drawing/2014/main" id="{E861FEA6-F346-DF46-9F9F-B9874C5BE835}"/>
              </a:ext>
            </a:extLst>
          </p:cNvPr>
          <p:cNvGraphicFramePr>
            <a:graphicFrameLocks/>
          </p:cNvGraphicFramePr>
          <p:nvPr>
            <p:extLst>
              <p:ext uri="{D42A27DB-BD31-4B8C-83A1-F6EECF244321}">
                <p14:modId xmlns:p14="http://schemas.microsoft.com/office/powerpoint/2010/main" val="2874372259"/>
              </p:ext>
            </p:extLst>
          </p:nvPr>
        </p:nvGraphicFramePr>
        <p:xfrm>
          <a:off x="6773906" y="1306013"/>
          <a:ext cx="4959350" cy="28384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0000000-0008-0000-0500-000005000000}"/>
              </a:ext>
            </a:extLst>
          </p:cNvPr>
          <p:cNvGraphicFramePr>
            <a:graphicFrameLocks/>
          </p:cNvGraphicFramePr>
          <p:nvPr>
            <p:extLst>
              <p:ext uri="{D42A27DB-BD31-4B8C-83A1-F6EECF244321}">
                <p14:modId xmlns:p14="http://schemas.microsoft.com/office/powerpoint/2010/main" val="349756913"/>
              </p:ext>
            </p:extLst>
          </p:nvPr>
        </p:nvGraphicFramePr>
        <p:xfrm>
          <a:off x="1219200" y="1296488"/>
          <a:ext cx="5016500" cy="2857500"/>
        </p:xfrm>
        <a:graphic>
          <a:graphicData uri="http://schemas.openxmlformats.org/drawingml/2006/chart">
            <c:chart xmlns:c="http://schemas.openxmlformats.org/drawingml/2006/chart" xmlns:r="http://schemas.openxmlformats.org/officeDocument/2006/relationships" r:id="rId4"/>
          </a:graphicData>
        </a:graphic>
      </p:graphicFrame>
      <p:sp>
        <p:nvSpPr>
          <p:cNvPr id="11" name="Content Placeholder 2">
            <a:extLst>
              <a:ext uri="{FF2B5EF4-FFF2-40B4-BE49-F238E27FC236}">
                <a16:creationId xmlns:a16="http://schemas.microsoft.com/office/drawing/2014/main" id="{97E62487-1C52-FB4E-8059-E60C59EC0736}"/>
              </a:ext>
            </a:extLst>
          </p:cNvPr>
          <p:cNvSpPr>
            <a:spLocks noGrp="1"/>
          </p:cNvSpPr>
          <p:nvPr>
            <p:ph idx="1"/>
          </p:nvPr>
        </p:nvSpPr>
        <p:spPr>
          <a:xfrm>
            <a:off x="6330131" y="4638314"/>
            <a:ext cx="5460275" cy="1485899"/>
          </a:xfrm>
        </p:spPr>
        <p:txBody>
          <a:bodyPr>
            <a:normAutofit/>
          </a:bodyPr>
          <a:lstStyle/>
          <a:p>
            <a:r>
              <a:rPr lang="en-US" dirty="0"/>
              <a:t>Soil treatments had no significant effect on plant and root biomass</a:t>
            </a:r>
          </a:p>
          <a:p>
            <a:r>
              <a:rPr lang="en-US" dirty="0"/>
              <a:t>We expect to see more of an effect in root colonization</a:t>
            </a:r>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8ABE7584-9051-424A-AFC5-C77C53E1513C}"/>
              </a:ext>
            </a:extLst>
          </p:cNvPr>
          <p:cNvSpPr txBox="1"/>
          <p:nvPr/>
        </p:nvSpPr>
        <p:spPr>
          <a:xfrm>
            <a:off x="1219200" y="940922"/>
            <a:ext cx="5016500" cy="369332"/>
          </a:xfrm>
          <a:prstGeom prst="rect">
            <a:avLst/>
          </a:prstGeom>
          <a:noFill/>
        </p:spPr>
        <p:txBody>
          <a:bodyPr wrap="square" rtlCol="0">
            <a:spAutoFit/>
          </a:bodyPr>
          <a:lstStyle/>
          <a:p>
            <a:r>
              <a:rPr lang="en-US" dirty="0"/>
              <a:t>Root Biomass of </a:t>
            </a:r>
            <a:r>
              <a:rPr lang="en-US" i="1" dirty="0"/>
              <a:t>F. </a:t>
            </a:r>
            <a:r>
              <a:rPr lang="en-US" i="1" dirty="0" err="1"/>
              <a:t>arizonica</a:t>
            </a:r>
            <a:r>
              <a:rPr lang="en-US" i="1" dirty="0"/>
              <a:t> </a:t>
            </a:r>
            <a:r>
              <a:rPr lang="en-US" dirty="0"/>
              <a:t>for Soil Treatments </a:t>
            </a:r>
          </a:p>
        </p:txBody>
      </p:sp>
      <p:sp>
        <p:nvSpPr>
          <p:cNvPr id="9" name="TextBox 8">
            <a:extLst>
              <a:ext uri="{FF2B5EF4-FFF2-40B4-BE49-F238E27FC236}">
                <a16:creationId xmlns:a16="http://schemas.microsoft.com/office/drawing/2014/main" id="{D6F0E6EA-ED47-BE4F-A541-E8FD0F80CE29}"/>
              </a:ext>
            </a:extLst>
          </p:cNvPr>
          <p:cNvSpPr txBox="1"/>
          <p:nvPr/>
        </p:nvSpPr>
        <p:spPr>
          <a:xfrm>
            <a:off x="6773906" y="940922"/>
            <a:ext cx="5016500" cy="369332"/>
          </a:xfrm>
          <a:prstGeom prst="rect">
            <a:avLst/>
          </a:prstGeom>
          <a:noFill/>
        </p:spPr>
        <p:txBody>
          <a:bodyPr wrap="square" rtlCol="0">
            <a:spAutoFit/>
          </a:bodyPr>
          <a:lstStyle/>
          <a:p>
            <a:r>
              <a:rPr lang="en-US" dirty="0"/>
              <a:t>Root Biomass of </a:t>
            </a:r>
            <a:r>
              <a:rPr lang="en-US" i="1" dirty="0"/>
              <a:t>L. </a:t>
            </a:r>
            <a:r>
              <a:rPr lang="en-US" i="1" dirty="0" err="1"/>
              <a:t>argentus</a:t>
            </a:r>
            <a:r>
              <a:rPr lang="en-US" i="1" dirty="0"/>
              <a:t> </a:t>
            </a:r>
            <a:r>
              <a:rPr lang="en-US" dirty="0"/>
              <a:t>for Soil Treatments </a:t>
            </a:r>
          </a:p>
        </p:txBody>
      </p:sp>
      <p:graphicFrame>
        <p:nvGraphicFramePr>
          <p:cNvPr id="4" name="Table 3">
            <a:extLst>
              <a:ext uri="{FF2B5EF4-FFF2-40B4-BE49-F238E27FC236}">
                <a16:creationId xmlns:a16="http://schemas.microsoft.com/office/drawing/2014/main" id="{915E2735-7501-D948-A322-71CC611E69D4}"/>
              </a:ext>
            </a:extLst>
          </p:cNvPr>
          <p:cNvGraphicFramePr>
            <a:graphicFrameLocks noGrp="1"/>
          </p:cNvGraphicFramePr>
          <p:nvPr>
            <p:extLst>
              <p:ext uri="{D42A27DB-BD31-4B8C-83A1-F6EECF244321}">
                <p14:modId xmlns:p14="http://schemas.microsoft.com/office/powerpoint/2010/main" val="2754371684"/>
              </p:ext>
            </p:extLst>
          </p:nvPr>
        </p:nvGraphicFramePr>
        <p:xfrm>
          <a:off x="1219201" y="4402184"/>
          <a:ext cx="4876799" cy="1958160"/>
        </p:xfrm>
        <a:graphic>
          <a:graphicData uri="http://schemas.openxmlformats.org/drawingml/2006/table">
            <a:tbl>
              <a:tblPr/>
              <a:tblGrid>
                <a:gridCol w="887124">
                  <a:extLst>
                    <a:ext uri="{9D8B030D-6E8A-4147-A177-3AD203B41FA5}">
                      <a16:colId xmlns:a16="http://schemas.microsoft.com/office/drawing/2014/main" val="3704966243"/>
                    </a:ext>
                  </a:extLst>
                </a:gridCol>
                <a:gridCol w="834379">
                  <a:extLst>
                    <a:ext uri="{9D8B030D-6E8A-4147-A177-3AD203B41FA5}">
                      <a16:colId xmlns:a16="http://schemas.microsoft.com/office/drawing/2014/main" val="842725755"/>
                    </a:ext>
                  </a:extLst>
                </a:gridCol>
                <a:gridCol w="1520499">
                  <a:extLst>
                    <a:ext uri="{9D8B030D-6E8A-4147-A177-3AD203B41FA5}">
                      <a16:colId xmlns:a16="http://schemas.microsoft.com/office/drawing/2014/main" val="1952708375"/>
                    </a:ext>
                  </a:extLst>
                </a:gridCol>
                <a:gridCol w="1634797">
                  <a:extLst>
                    <a:ext uri="{9D8B030D-6E8A-4147-A177-3AD203B41FA5}">
                      <a16:colId xmlns:a16="http://schemas.microsoft.com/office/drawing/2014/main" val="1473586331"/>
                    </a:ext>
                  </a:extLst>
                </a:gridCol>
              </a:tblGrid>
              <a:tr h="398198">
                <a:tc>
                  <a:txBody>
                    <a:bodyPr/>
                    <a:lstStyle/>
                    <a:p>
                      <a:pPr rtl="0" fontAlgn="b"/>
                      <a:r>
                        <a:rPr lang="en-US" sz="1200" b="1" dirty="0">
                          <a:solidFill>
                            <a:srgbClr val="000000"/>
                          </a:solidFill>
                          <a:effectLst/>
                        </a:rPr>
                        <a:t>Soil Treatment </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rtl="0" fontAlgn="b"/>
                      <a:r>
                        <a:rPr lang="en-US" sz="1200" b="1" dirty="0">
                          <a:solidFill>
                            <a:srgbClr val="000000"/>
                          </a:solidFill>
                          <a:effectLst/>
                        </a:rPr>
                        <a:t>Thin/Burn and Control Plots (TB/C)</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rtl="0" fontAlgn="b"/>
                      <a:r>
                        <a:rPr lang="en-US" sz="1200" b="1" dirty="0">
                          <a:solidFill>
                            <a:srgbClr val="000000"/>
                          </a:solidFill>
                          <a:effectLst/>
                        </a:rPr>
                        <a:t>Mean total FEAZ roots </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rtl="0" fontAlgn="b"/>
                      <a:r>
                        <a:rPr lang="en-US" sz="1200" b="1" dirty="0" err="1">
                          <a:solidFill>
                            <a:srgbClr val="000000"/>
                          </a:solidFill>
                          <a:effectLst/>
                        </a:rPr>
                        <a:t>Std</a:t>
                      </a:r>
                      <a:r>
                        <a:rPr lang="en-US" sz="1200" b="1" dirty="0">
                          <a:solidFill>
                            <a:srgbClr val="000000"/>
                          </a:solidFill>
                          <a:effectLst/>
                        </a:rPr>
                        <a:t> Err FEAZ total roots </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964385621"/>
                  </a:ext>
                </a:extLst>
              </a:tr>
              <a:tr h="234920">
                <a:tc>
                  <a:txBody>
                    <a:bodyPr/>
                    <a:lstStyle/>
                    <a:p>
                      <a:pPr rtl="0" fontAlgn="b"/>
                      <a:r>
                        <a:rPr lang="en-US" sz="1200">
                          <a:effectLst/>
                        </a:rPr>
                        <a:t>Sterile</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200" dirty="0">
                          <a:effectLst/>
                        </a:rPr>
                        <a:t>C</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a:effectLst/>
                        </a:rPr>
                        <a:t>2.263281276</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a:effectLst/>
                        </a:rPr>
                        <a:t>0.5459894229</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0033968"/>
                  </a:ext>
                </a:extLst>
              </a:tr>
              <a:tr h="234920">
                <a:tc>
                  <a:txBody>
                    <a:bodyPr/>
                    <a:lstStyle/>
                    <a:p>
                      <a:pPr rtl="0" fontAlgn="b"/>
                      <a:r>
                        <a:rPr lang="en-US" sz="1200">
                          <a:effectLst/>
                        </a:rPr>
                        <a:t>Defaunated</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200" dirty="0">
                          <a:effectLst/>
                        </a:rPr>
                        <a:t>C</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dirty="0">
                          <a:effectLst/>
                        </a:rPr>
                        <a:t>1.50400591</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dirty="0">
                          <a:effectLst/>
                        </a:rPr>
                        <a:t>0.2012942644</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877544"/>
                  </a:ext>
                </a:extLst>
              </a:tr>
              <a:tr h="234920">
                <a:tc>
                  <a:txBody>
                    <a:bodyPr/>
                    <a:lstStyle/>
                    <a:p>
                      <a:pPr rtl="0" fontAlgn="b"/>
                      <a:r>
                        <a:rPr lang="en-US" sz="1200">
                          <a:effectLst/>
                        </a:rPr>
                        <a:t>Live</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200">
                          <a:effectLst/>
                        </a:rPr>
                        <a:t>C</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dirty="0">
                          <a:effectLst/>
                        </a:rPr>
                        <a:t>1.426213</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a:effectLst/>
                        </a:rPr>
                        <a:t>0.2177340392</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6052875"/>
                  </a:ext>
                </a:extLst>
              </a:tr>
              <a:tr h="234920">
                <a:tc>
                  <a:txBody>
                    <a:bodyPr/>
                    <a:lstStyle/>
                    <a:p>
                      <a:pPr rtl="0" fontAlgn="b"/>
                      <a:r>
                        <a:rPr lang="en-US" sz="1200">
                          <a:effectLst/>
                        </a:rPr>
                        <a:t>Sterile</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200">
                          <a:effectLst/>
                        </a:rPr>
                        <a:t>TB</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dirty="0">
                          <a:effectLst/>
                        </a:rPr>
                        <a:t>1.845289288</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a:effectLst/>
                        </a:rPr>
                        <a:t>0.1796978566</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5667609"/>
                  </a:ext>
                </a:extLst>
              </a:tr>
              <a:tr h="234920">
                <a:tc>
                  <a:txBody>
                    <a:bodyPr/>
                    <a:lstStyle/>
                    <a:p>
                      <a:pPr rtl="0" fontAlgn="b"/>
                      <a:r>
                        <a:rPr lang="en-US" sz="1200" dirty="0">
                          <a:effectLst/>
                        </a:rPr>
                        <a:t>Defaunated</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rtl="0" fontAlgn="b"/>
                      <a:r>
                        <a:rPr lang="en-US" sz="1200" dirty="0">
                          <a:effectLst/>
                        </a:rPr>
                        <a:t>TB</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b"/>
                      <a:r>
                        <a:rPr lang="en-US" sz="1200" dirty="0">
                          <a:effectLst/>
                        </a:rPr>
                        <a:t>4.945540482</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rtl="0" fontAlgn="b"/>
                      <a:r>
                        <a:rPr lang="en-US" sz="1200" dirty="0">
                          <a:effectLst/>
                        </a:rPr>
                        <a:t>3.251703382</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71791190"/>
                  </a:ext>
                </a:extLst>
              </a:tr>
              <a:tr h="234920">
                <a:tc>
                  <a:txBody>
                    <a:bodyPr/>
                    <a:lstStyle/>
                    <a:p>
                      <a:pPr rtl="0" fontAlgn="b"/>
                      <a:r>
                        <a:rPr lang="en-US" sz="1200">
                          <a:effectLst/>
                        </a:rPr>
                        <a:t>Live</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fontAlgn="b"/>
                      <a:r>
                        <a:rPr lang="en-US" sz="1200">
                          <a:effectLst/>
                        </a:rPr>
                        <a:t>TB</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a:effectLst/>
                        </a:rPr>
                        <a:t>2.049129932</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200" dirty="0">
                          <a:effectLst/>
                        </a:rPr>
                        <a:t>0.5555611669</a:t>
                      </a:r>
                    </a:p>
                  </a:txBody>
                  <a:tcPr marL="11658" marR="1165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5011829"/>
                  </a:ext>
                </a:extLst>
              </a:tr>
            </a:tbl>
          </a:graphicData>
        </a:graphic>
      </p:graphicFrame>
    </p:spTree>
    <p:extLst>
      <p:ext uri="{BB962C8B-B14F-4D97-AF65-F5344CB8AC3E}">
        <p14:creationId xmlns:p14="http://schemas.microsoft.com/office/powerpoint/2010/main" val="425659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065C-87C1-9742-B22C-B33C7F7C214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ED94774-0260-E74F-98CD-600D1A5D431B}"/>
              </a:ext>
            </a:extLst>
          </p:cNvPr>
          <p:cNvSpPr>
            <a:spLocks noGrp="1"/>
          </p:cNvSpPr>
          <p:nvPr>
            <p:ph idx="1"/>
          </p:nvPr>
        </p:nvSpPr>
        <p:spPr>
          <a:xfrm>
            <a:off x="1295400" y="1638300"/>
            <a:ext cx="9601200" cy="3581400"/>
          </a:xfrm>
        </p:spPr>
        <p:txBody>
          <a:bodyPr/>
          <a:lstStyle/>
          <a:p>
            <a:r>
              <a:rPr lang="en-US" dirty="0"/>
              <a:t>More analyses are in progress</a:t>
            </a:r>
          </a:p>
          <a:p>
            <a:r>
              <a:rPr lang="en-US" dirty="0"/>
              <a:t>Plant were reared in an environment with little stress compared to their actual environment</a:t>
            </a:r>
          </a:p>
          <a:p>
            <a:pPr lvl="1"/>
            <a:r>
              <a:rPr lang="en-US" dirty="0"/>
              <a:t>Had access to plenty of water</a:t>
            </a:r>
          </a:p>
          <a:p>
            <a:pPr lvl="1"/>
            <a:r>
              <a:rPr lang="en-US" dirty="0"/>
              <a:t>Soil treatments could have resulted in release of nutrients</a:t>
            </a:r>
          </a:p>
          <a:p>
            <a:r>
              <a:rPr lang="en-US" dirty="0"/>
              <a:t>Further analyses will be done to quantify plant-available nutrients</a:t>
            </a:r>
          </a:p>
        </p:txBody>
      </p:sp>
    </p:spTree>
    <p:extLst>
      <p:ext uri="{BB962C8B-B14F-4D97-AF65-F5344CB8AC3E}">
        <p14:creationId xmlns:p14="http://schemas.microsoft.com/office/powerpoint/2010/main" val="215739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C64B-7C9E-FC49-A8C8-B7D504303ADA}"/>
              </a:ext>
            </a:extLst>
          </p:cNvPr>
          <p:cNvSpPr>
            <a:spLocks noGrp="1"/>
          </p:cNvSpPr>
          <p:nvPr>
            <p:ph type="title"/>
          </p:nvPr>
        </p:nvSpPr>
        <p:spPr>
          <a:xfrm>
            <a:off x="1088580" y="685800"/>
            <a:ext cx="4495788" cy="1485900"/>
          </a:xfrm>
        </p:spPr>
        <p:txBody>
          <a:bodyPr>
            <a:normAutofit/>
          </a:bodyPr>
          <a:lstStyle/>
          <a:p>
            <a:r>
              <a:rPr lang="en-US" dirty="0"/>
              <a:t>Acknowledgments</a:t>
            </a:r>
          </a:p>
        </p:txBody>
      </p:sp>
      <p:sp>
        <p:nvSpPr>
          <p:cNvPr id="3" name="Content Placeholder 2">
            <a:extLst>
              <a:ext uri="{FF2B5EF4-FFF2-40B4-BE49-F238E27FC236}">
                <a16:creationId xmlns:a16="http://schemas.microsoft.com/office/drawing/2014/main" id="{46D2B6A3-A3A6-4F4D-8D3D-5D38B7AD3677}"/>
              </a:ext>
            </a:extLst>
          </p:cNvPr>
          <p:cNvSpPr>
            <a:spLocks noGrp="1"/>
          </p:cNvSpPr>
          <p:nvPr>
            <p:ph idx="1"/>
          </p:nvPr>
        </p:nvSpPr>
        <p:spPr>
          <a:xfrm>
            <a:off x="1088579" y="1802921"/>
            <a:ext cx="4794635" cy="3886200"/>
          </a:xfrm>
        </p:spPr>
        <p:txBody>
          <a:bodyPr>
            <a:normAutofit/>
          </a:bodyPr>
          <a:lstStyle/>
          <a:p>
            <a:r>
              <a:rPr lang="en-US" dirty="0"/>
              <a:t>I would like to thank my mentors Anita Antoninka and Kara Gibson as well as our lab members for all their help on the project. The grants that helped fund this project were the Hooper Undergraduate Research Award.</a:t>
            </a:r>
          </a:p>
          <a:p>
            <a:endParaRPr lang="en-US" dirty="0"/>
          </a:p>
          <a:p>
            <a:r>
              <a:rPr lang="en-US" dirty="0"/>
              <a:t>ANY QUESTIONS?</a:t>
            </a:r>
          </a:p>
        </p:txBody>
      </p:sp>
      <p:pic>
        <p:nvPicPr>
          <p:cNvPr id="9" name="Picture 8" descr="A picture containing person, indoor&#10;&#10;Description automatically generated">
            <a:extLst>
              <a:ext uri="{FF2B5EF4-FFF2-40B4-BE49-F238E27FC236}">
                <a16:creationId xmlns:a16="http://schemas.microsoft.com/office/drawing/2014/main" id="{541AC1D6-01F8-FF4D-AAA7-E6F421E0503B}"/>
              </a:ext>
            </a:extLst>
          </p:cNvPr>
          <p:cNvPicPr>
            <a:picLocks noChangeAspect="1"/>
          </p:cNvPicPr>
          <p:nvPr/>
        </p:nvPicPr>
        <p:blipFill rotWithShape="1">
          <a:blip r:embed="rId2"/>
          <a:srcRect r="34845" b="2"/>
          <a:stretch/>
        </p:blipFill>
        <p:spPr>
          <a:xfrm rot="5400000">
            <a:off x="6295824" y="4012872"/>
            <a:ext cx="2645303" cy="3044952"/>
          </a:xfrm>
          <a:prstGeom prst="rect">
            <a:avLst/>
          </a:prstGeom>
        </p:spPr>
      </p:pic>
      <p:pic>
        <p:nvPicPr>
          <p:cNvPr id="5" name="Picture 4" descr="A picture containing wall, person, man, indoor&#10;&#10;Description automatically generated">
            <a:extLst>
              <a:ext uri="{FF2B5EF4-FFF2-40B4-BE49-F238E27FC236}">
                <a16:creationId xmlns:a16="http://schemas.microsoft.com/office/drawing/2014/main" id="{B244FB89-C3C1-0F42-802A-D6DA84790DDC}"/>
              </a:ext>
            </a:extLst>
          </p:cNvPr>
          <p:cNvPicPr>
            <a:picLocks noChangeAspect="1"/>
          </p:cNvPicPr>
          <p:nvPr/>
        </p:nvPicPr>
        <p:blipFill rotWithShape="1">
          <a:blip r:embed="rId3"/>
          <a:srcRect r="34613" b="2"/>
          <a:stretch/>
        </p:blipFill>
        <p:spPr>
          <a:xfrm rot="5400000">
            <a:off x="9336067" y="4008162"/>
            <a:ext cx="2654723" cy="3044952"/>
          </a:xfrm>
          <a:prstGeom prst="rect">
            <a:avLst/>
          </a:prstGeom>
        </p:spPr>
      </p:pic>
      <p:pic>
        <p:nvPicPr>
          <p:cNvPr id="7" name="Picture 6" descr="A group of people sitting at a table with a plate of food&#10;&#10;Description automatically generated">
            <a:extLst>
              <a:ext uri="{FF2B5EF4-FFF2-40B4-BE49-F238E27FC236}">
                <a16:creationId xmlns:a16="http://schemas.microsoft.com/office/drawing/2014/main" id="{39FE3CCA-CF58-5742-9539-E20E813D8AA6}"/>
              </a:ext>
            </a:extLst>
          </p:cNvPr>
          <p:cNvPicPr>
            <a:picLocks noChangeAspect="1"/>
          </p:cNvPicPr>
          <p:nvPr/>
        </p:nvPicPr>
        <p:blipFill rotWithShape="1">
          <a:blip r:embed="rId4"/>
          <a:srcRect t="7766" r="2" b="2"/>
          <a:stretch/>
        </p:blipFill>
        <p:spPr>
          <a:xfrm>
            <a:off x="6096000" y="0"/>
            <a:ext cx="6089904" cy="4212710"/>
          </a:xfrm>
          <a:prstGeom prst="rect">
            <a:avLst/>
          </a:prstGeom>
        </p:spPr>
      </p:pic>
    </p:spTree>
    <p:extLst>
      <p:ext uri="{BB962C8B-B14F-4D97-AF65-F5344CB8AC3E}">
        <p14:creationId xmlns:p14="http://schemas.microsoft.com/office/powerpoint/2010/main" val="98943952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640</Words>
  <Application>Microsoft Macintosh PowerPoint</Application>
  <PresentationFormat>Widescreen</PresentationFormat>
  <Paragraphs>118</Paragraphs>
  <Slides>9</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Calibri</vt:lpstr>
      <vt:lpstr>Franklin Gothic Book</vt:lpstr>
      <vt:lpstr>Crop</vt:lpstr>
      <vt:lpstr>The Effects of Forest Management Practices on Feedbacks between Plants and Soil Organisms </vt:lpstr>
      <vt:lpstr>The Current Problem</vt:lpstr>
      <vt:lpstr>Purpose of the Study</vt:lpstr>
      <vt:lpstr>Goals and Predictions</vt:lpstr>
      <vt:lpstr>Our Investigation</vt:lpstr>
      <vt:lpstr>Results</vt:lpstr>
      <vt:lpstr>Results and Analysis</vt:lpstr>
      <vt:lpstr>Conclusions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Forest Management Practices on Feedbacks between Plants and Soil Organisms </dc:title>
  <dc:creator>Mildred Isabel Diaz</dc:creator>
  <cp:lastModifiedBy>Mildred Isabel Diaz</cp:lastModifiedBy>
  <cp:revision>14</cp:revision>
  <dcterms:created xsi:type="dcterms:W3CDTF">2019-03-26T18:55:57Z</dcterms:created>
  <dcterms:modified xsi:type="dcterms:W3CDTF">2019-03-31T21:45:12Z</dcterms:modified>
</cp:coreProperties>
</file>